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66" r:id="rId2"/>
    <p:sldId id="322" r:id="rId3"/>
    <p:sldId id="344" r:id="rId4"/>
    <p:sldId id="345" r:id="rId5"/>
    <p:sldId id="347" r:id="rId6"/>
    <p:sldId id="350" r:id="rId7"/>
    <p:sldId id="351" r:id="rId8"/>
    <p:sldId id="369" r:id="rId9"/>
    <p:sldId id="370" r:id="rId10"/>
    <p:sldId id="349" r:id="rId11"/>
    <p:sldId id="375" r:id="rId12"/>
    <p:sldId id="376" r:id="rId13"/>
    <p:sldId id="377" r:id="rId14"/>
    <p:sldId id="378" r:id="rId15"/>
    <p:sldId id="379" r:id="rId16"/>
    <p:sldId id="380" r:id="rId17"/>
    <p:sldId id="362" r:id="rId18"/>
    <p:sldId id="373" r:id="rId19"/>
    <p:sldId id="343" r:id="rId20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4" autoAdjust="0"/>
    <p:restoredTop sz="98002" autoAdjust="0"/>
  </p:normalViewPr>
  <p:slideViewPr>
    <p:cSldViewPr>
      <p:cViewPr varScale="1">
        <p:scale>
          <a:sx n="84" d="100"/>
          <a:sy n="84" d="100"/>
        </p:scale>
        <p:origin x="210" y="60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9" y="3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58E09-4858-4495-A2A5-63D501865391}" type="datetimeFigureOut">
              <a:rPr lang="fr-FR" smtClean="0"/>
              <a:t>21/11/2017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5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9" y="9428165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60EED-23EE-4112-9609-8AEA30C50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658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9" y="3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6524B-E26E-4D2A-A8B2-D59ED44F023C}" type="datetimeFigureOut">
              <a:rPr lang="fr-FR" smtClean="0"/>
              <a:t>21/11/2017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1" y="4714879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165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9" y="9428165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B53C2-261C-4F4D-87DD-EF1C46FB4B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57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229A-8AC9-415B-B57F-1DB1E2C5BF5E}" type="datetimeFigureOut">
              <a:rPr lang="fr-FR" smtClean="0"/>
              <a:t>21/11/2017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76CD-2C6D-4667-89D9-69954E813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540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229A-8AC9-415B-B57F-1DB1E2C5BF5E}" type="datetimeFigureOut">
              <a:rPr lang="fr-FR" smtClean="0"/>
              <a:t>21/11/2017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76CD-2C6D-4667-89D9-69954E813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715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229A-8AC9-415B-B57F-1DB1E2C5BF5E}" type="datetimeFigureOut">
              <a:rPr lang="fr-FR" smtClean="0"/>
              <a:t>21/11/2017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76CD-2C6D-4667-89D9-69954E813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533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229A-8AC9-415B-B57F-1DB1E2C5BF5E}" type="datetimeFigureOut">
              <a:rPr lang="fr-FR" smtClean="0"/>
              <a:t>21/11/2017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76CD-2C6D-4667-89D9-69954E813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76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229A-8AC9-415B-B57F-1DB1E2C5BF5E}" type="datetimeFigureOut">
              <a:rPr lang="fr-FR" smtClean="0"/>
              <a:t>21/11/2017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76CD-2C6D-4667-89D9-69954E813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2472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229A-8AC9-415B-B57F-1DB1E2C5BF5E}" type="datetimeFigureOut">
              <a:rPr lang="fr-FR" smtClean="0"/>
              <a:t>21/11/2017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76CD-2C6D-4667-89D9-69954E813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73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229A-8AC9-415B-B57F-1DB1E2C5BF5E}" type="datetimeFigureOut">
              <a:rPr lang="fr-FR" smtClean="0"/>
              <a:t>21/11/2017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76CD-2C6D-4667-89D9-69954E813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687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229A-8AC9-415B-B57F-1DB1E2C5BF5E}" type="datetimeFigureOut">
              <a:rPr lang="fr-FR" smtClean="0"/>
              <a:t>21/11/2017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76CD-2C6D-4667-89D9-69954E813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296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229A-8AC9-415B-B57F-1DB1E2C5BF5E}" type="datetimeFigureOut">
              <a:rPr lang="fr-FR" smtClean="0"/>
              <a:t>21/11/2017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76CD-2C6D-4667-89D9-69954E813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223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229A-8AC9-415B-B57F-1DB1E2C5BF5E}" type="datetimeFigureOut">
              <a:rPr lang="fr-FR" smtClean="0"/>
              <a:t>21/11/2017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76CD-2C6D-4667-89D9-69954E813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414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229A-8AC9-415B-B57F-1DB1E2C5BF5E}" type="datetimeFigureOut">
              <a:rPr lang="fr-FR" smtClean="0"/>
              <a:t>21/11/2017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76CD-2C6D-4667-89D9-69954E813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6071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B229A-8AC9-415B-B57F-1DB1E2C5BF5E}" type="datetimeFigureOut">
              <a:rPr lang="fr-FR" smtClean="0"/>
              <a:t>21/11/2017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C76CD-2C6D-4667-89D9-69954E813C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35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12" Type="http://schemas.openxmlformats.org/officeDocument/2006/relationships/image" Target="../media/image7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11" Type="http://schemas.openxmlformats.org/officeDocument/2006/relationships/image" Target="../media/image2.png"/><Relationship Id="rId5" Type="http://schemas.openxmlformats.org/officeDocument/2006/relationships/image" Target="../media/image31.pn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7.png"/><Relationship Id="rId7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4.png"/><Relationship Id="rId7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48.png"/><Relationship Id="rId7" Type="http://schemas.openxmlformats.org/officeDocument/2006/relationships/image" Target="../media/image2.pn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6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jpeg"/><Relationship Id="rId7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5940152" y="1001617"/>
            <a:ext cx="3202705" cy="101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63" name="ZoneTexte 62"/>
          <p:cNvSpPr txBox="1">
            <a:spLocks noChangeArrowheads="1"/>
          </p:cNvSpPr>
          <p:nvPr/>
        </p:nvSpPr>
        <p:spPr bwMode="auto">
          <a:xfrm>
            <a:off x="5724128" y="693840"/>
            <a:ext cx="34380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fr-FR" sz="1400" b="1" dirty="0" smtClean="0">
                <a:solidFill>
                  <a:schemeClr val="accent6"/>
                </a:solidFill>
                <a:latin typeface="HelveticaNeue Condensed" pitchFamily="34" charset="0"/>
              </a:rPr>
              <a:t>ETELFAY, le 07 Novembre 2017</a:t>
            </a:r>
            <a:endParaRPr lang="fr-FR" sz="900" b="1" dirty="0">
              <a:solidFill>
                <a:schemeClr val="accent6"/>
              </a:solidFill>
              <a:latin typeface="HelveticaNeue Condensed" pitchFamily="34" charset="0"/>
            </a:endParaRPr>
          </a:p>
        </p:txBody>
      </p:sp>
      <p:sp>
        <p:nvSpPr>
          <p:cNvPr id="66" name="Rectangle 2"/>
          <p:cNvSpPr txBox="1">
            <a:spLocks noChangeArrowheads="1"/>
          </p:cNvSpPr>
          <p:nvPr/>
        </p:nvSpPr>
        <p:spPr bwMode="auto">
          <a:xfrm>
            <a:off x="407816" y="5833163"/>
            <a:ext cx="8116861" cy="5481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fr-FR"/>
            </a:defPPr>
            <a:lvl1pPr algn="r" eaLnBrk="0" hangingPunct="0">
              <a:spcBef>
                <a:spcPts val="200"/>
              </a:spcBef>
              <a:defRPr sz="2400" b="1" cap="small" spc="1000">
                <a:latin typeface="HelveticaNeue LightCond" pitchFamily="34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fr-FR" sz="3200" dirty="0">
                <a:solidFill>
                  <a:schemeClr val="accent1"/>
                </a:solidFill>
              </a:rPr>
              <a:t>Diagnostic agricole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862040" y="389009"/>
            <a:ext cx="5865590" cy="2792167"/>
            <a:chOff x="862040" y="389009"/>
            <a:chExt cx="5865590" cy="2792167"/>
          </a:xfrm>
        </p:grpSpPr>
        <p:grpSp>
          <p:nvGrpSpPr>
            <p:cNvPr id="24" name="Groupe 23"/>
            <p:cNvGrpSpPr/>
            <p:nvPr/>
          </p:nvGrpSpPr>
          <p:grpSpPr>
            <a:xfrm>
              <a:off x="862040" y="389009"/>
              <a:ext cx="4649853" cy="2779047"/>
              <a:chOff x="2276872" y="2453131"/>
              <a:chExt cx="4018160" cy="2779047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2338305" y="2453131"/>
                <a:ext cx="355374" cy="277904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8" name="Groupe 27"/>
              <p:cNvGrpSpPr/>
              <p:nvPr/>
            </p:nvGrpSpPr>
            <p:grpSpPr>
              <a:xfrm>
                <a:off x="2276872" y="2460102"/>
                <a:ext cx="557373" cy="2087710"/>
                <a:chOff x="1340908" y="5004048"/>
                <a:chExt cx="557373" cy="2087710"/>
              </a:xfrm>
            </p:grpSpPr>
            <p:sp>
              <p:nvSpPr>
                <p:cNvPr id="38" name="Rectangle 2"/>
                <p:cNvSpPr txBox="1">
                  <a:spLocks noChangeArrowheads="1"/>
                </p:cNvSpPr>
                <p:nvPr/>
              </p:nvSpPr>
              <p:spPr bwMode="auto">
                <a:xfrm>
                  <a:off x="1340908" y="5004048"/>
                  <a:ext cx="557372" cy="69099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76200" dir="13500000" sy="23000" kx="1200000" algn="br" rotWithShape="0">
                    <a:schemeClr val="accent6">
                      <a:alpha val="2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spcBef>
                      <a:spcPts val="600"/>
                    </a:spcBef>
                  </a:pPr>
                  <a:r>
                    <a:rPr lang="fr-FR" sz="4400" b="1" cap="small" spc="1000" dirty="0" smtClean="0">
                      <a:solidFill>
                        <a:schemeClr val="accent6"/>
                      </a:solidFill>
                      <a:latin typeface="HelveticaNeue MediumCond" pitchFamily="34" charset="0"/>
                    </a:rPr>
                    <a:t>P</a:t>
                  </a:r>
                  <a:endParaRPr lang="fr-FR" sz="4400" cap="small" spc="1000" dirty="0" smtClean="0">
                    <a:solidFill>
                      <a:schemeClr val="accent6"/>
                    </a:solidFill>
                    <a:latin typeface="HelveticaNeue MediumCond" pitchFamily="34" charset="0"/>
                  </a:endParaRPr>
                </a:p>
              </p:txBody>
            </p:sp>
            <p:sp>
              <p:nvSpPr>
                <p:cNvPr id="39" name="Rectangle 2"/>
                <p:cNvSpPr txBox="1">
                  <a:spLocks noChangeArrowheads="1"/>
                </p:cNvSpPr>
                <p:nvPr/>
              </p:nvSpPr>
              <p:spPr bwMode="auto">
                <a:xfrm>
                  <a:off x="1340909" y="5705993"/>
                  <a:ext cx="557372" cy="69351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76200" dir="13500000" sy="23000" kx="1200000" algn="br" rotWithShape="0">
                    <a:schemeClr val="accent6">
                      <a:alpha val="2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fr-FR"/>
                  </a:defPPr>
                  <a:lvl1pPr eaLnBrk="0" hangingPunct="0">
                    <a:spcBef>
                      <a:spcPts val="600"/>
                    </a:spcBef>
                    <a:defRPr sz="4400" b="1" spc="10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Neue MediumCond" pitchFamily="34" charset="0"/>
                    </a:defRPr>
                  </a:lvl1pPr>
                  <a:lvl2pPr marL="742950" indent="-285750" eaLnBrk="0" hangingPunct="0">
                    <a:defRPr>
                      <a:latin typeface="Arial" charset="0"/>
                    </a:defRPr>
                  </a:lvl2pPr>
                  <a:lvl3pPr marL="1143000" indent="-228600" eaLnBrk="0" hangingPunct="0">
                    <a:defRPr>
                      <a:latin typeface="Arial" charset="0"/>
                    </a:defRPr>
                  </a:lvl3pPr>
                  <a:lvl4pPr marL="1600200" indent="-228600" eaLnBrk="0" hangingPunct="0">
                    <a:defRPr>
                      <a:latin typeface="Arial" charset="0"/>
                    </a:defRPr>
                  </a:lvl4pPr>
                  <a:lvl5pPr marL="2057400" indent="-228600" eaLnBrk="0" hangingPunct="0">
                    <a:defRPr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</a:defRPr>
                  </a:lvl9pPr>
                </a:lstStyle>
                <a:p>
                  <a:r>
                    <a:rPr lang="fr-FR" cap="small" dirty="0" smtClean="0">
                      <a:solidFill>
                        <a:schemeClr val="accent6"/>
                      </a:solidFill>
                    </a:rPr>
                    <a:t>L</a:t>
                  </a:r>
                  <a:endParaRPr lang="fr-FR" b="0" cap="small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40" name="Rectangle 2"/>
                <p:cNvSpPr txBox="1">
                  <a:spLocks noChangeArrowheads="1"/>
                </p:cNvSpPr>
                <p:nvPr/>
              </p:nvSpPr>
              <p:spPr bwMode="auto">
                <a:xfrm>
                  <a:off x="1340908" y="6409030"/>
                  <a:ext cx="557373" cy="68272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76200" dir="13500000" sy="23000" kx="1200000" algn="br" rotWithShape="0">
                    <a:schemeClr val="accent6">
                      <a:alpha val="2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fr-FR"/>
                  </a:defPPr>
                  <a:lvl1pPr eaLnBrk="0" hangingPunct="0">
                    <a:spcBef>
                      <a:spcPts val="600"/>
                    </a:spcBef>
                    <a:defRPr sz="4400" b="1" spc="10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Neue MediumCond" pitchFamily="34" charset="0"/>
                    </a:defRPr>
                  </a:lvl1pPr>
                  <a:lvl2pPr marL="742950" indent="-285750" eaLnBrk="0" hangingPunct="0">
                    <a:defRPr>
                      <a:latin typeface="Arial" charset="0"/>
                    </a:defRPr>
                  </a:lvl2pPr>
                  <a:lvl3pPr marL="1143000" indent="-228600" eaLnBrk="0" hangingPunct="0">
                    <a:defRPr>
                      <a:latin typeface="Arial" charset="0"/>
                    </a:defRPr>
                  </a:lvl3pPr>
                  <a:lvl4pPr marL="1600200" indent="-228600" eaLnBrk="0" hangingPunct="0">
                    <a:defRPr>
                      <a:latin typeface="Arial" charset="0"/>
                    </a:defRPr>
                  </a:lvl4pPr>
                  <a:lvl5pPr marL="2057400" indent="-228600" eaLnBrk="0" hangingPunct="0">
                    <a:defRPr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</a:defRPr>
                  </a:lvl9pPr>
                </a:lstStyle>
                <a:p>
                  <a:r>
                    <a:rPr lang="fr-FR" b="0" cap="small" dirty="0" smtClean="0">
                      <a:solidFill>
                        <a:schemeClr val="accent6"/>
                      </a:solidFill>
                      <a:latin typeface="HelveticaNeue LightCond" pitchFamily="34" charset="0"/>
                    </a:rPr>
                    <a:t>U</a:t>
                  </a:r>
                  <a:endParaRPr lang="fr-FR" cap="small" dirty="0">
                    <a:solidFill>
                      <a:schemeClr val="accent6"/>
                    </a:solidFill>
                    <a:latin typeface="HelveticaNeue LightCond" pitchFamily="34" charset="0"/>
                  </a:endParaRPr>
                </a:p>
              </p:txBody>
            </p:sp>
          </p:grpSp>
          <p:grpSp>
            <p:nvGrpSpPr>
              <p:cNvPr id="29" name="Groupe 28"/>
              <p:cNvGrpSpPr/>
              <p:nvPr/>
            </p:nvGrpSpPr>
            <p:grpSpPr>
              <a:xfrm>
                <a:off x="2661929" y="2464856"/>
                <a:ext cx="3633103" cy="2087710"/>
                <a:chOff x="1655524" y="5004048"/>
                <a:chExt cx="3633103" cy="2087710"/>
              </a:xfrm>
            </p:grpSpPr>
            <p:sp>
              <p:nvSpPr>
                <p:cNvPr id="30" name="Rectangle 2"/>
                <p:cNvSpPr txBox="1">
                  <a:spLocks noChangeArrowheads="1"/>
                </p:cNvSpPr>
                <p:nvPr/>
              </p:nvSpPr>
              <p:spPr bwMode="auto">
                <a:xfrm>
                  <a:off x="1655524" y="5004048"/>
                  <a:ext cx="3546952" cy="69099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76200" dir="13500000" sy="23000" kx="1200000" algn="br" rotWithShape="0">
                    <a:schemeClr val="accent6">
                      <a:alpha val="2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spcBef>
                      <a:spcPts val="600"/>
                    </a:spcBef>
                  </a:pPr>
                  <a:r>
                    <a:rPr lang="fr-FR" sz="4000" cap="small" spc="1000" dirty="0">
                      <a:solidFill>
                        <a:schemeClr val="accent1"/>
                      </a:solidFill>
                      <a:latin typeface="HelveticaNeue MediumCond"/>
                    </a:rPr>
                    <a:t>LAN</a:t>
                  </a:r>
                  <a:r>
                    <a:rPr lang="fr-FR" sz="4400" cap="small" spc="1000" dirty="0" smtClean="0">
                      <a:solidFill>
                        <a:schemeClr val="accent1"/>
                      </a:solidFill>
                      <a:latin typeface="HelveticaNeue MediumCond"/>
                    </a:rPr>
                    <a:t>  </a:t>
                  </a:r>
                </a:p>
              </p:txBody>
            </p:sp>
            <p:sp>
              <p:nvSpPr>
                <p:cNvPr id="31" name="Rectangle 2"/>
                <p:cNvSpPr txBox="1">
                  <a:spLocks noChangeArrowheads="1"/>
                </p:cNvSpPr>
                <p:nvPr/>
              </p:nvSpPr>
              <p:spPr bwMode="auto">
                <a:xfrm>
                  <a:off x="1655524" y="5705993"/>
                  <a:ext cx="1901475" cy="69351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76200" dir="13500000" sy="23000" kx="1200000" algn="br" rotWithShape="0">
                    <a:schemeClr val="accent6">
                      <a:alpha val="2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fr-FR"/>
                  </a:defPPr>
                  <a:lvl1pPr eaLnBrk="0" hangingPunct="0">
                    <a:spcBef>
                      <a:spcPts val="600"/>
                    </a:spcBef>
                    <a:defRPr sz="4400" b="1" spc="10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Neue MediumCond" pitchFamily="34" charset="0"/>
                    </a:defRPr>
                  </a:lvl1pPr>
                  <a:lvl2pPr marL="742950" indent="-285750" eaLnBrk="0" hangingPunct="0">
                    <a:defRPr>
                      <a:latin typeface="Arial" charset="0"/>
                    </a:defRPr>
                  </a:lvl2pPr>
                  <a:lvl3pPr marL="1143000" indent="-228600" eaLnBrk="0" hangingPunct="0">
                    <a:defRPr>
                      <a:latin typeface="Arial" charset="0"/>
                    </a:defRPr>
                  </a:lvl3pPr>
                  <a:lvl4pPr marL="1600200" indent="-228600" eaLnBrk="0" hangingPunct="0">
                    <a:defRPr>
                      <a:latin typeface="Arial" charset="0"/>
                    </a:defRPr>
                  </a:lvl4pPr>
                  <a:lvl5pPr marL="2057400" indent="-228600" eaLnBrk="0" hangingPunct="0">
                    <a:defRPr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</a:defRPr>
                  </a:lvl9pPr>
                </a:lstStyle>
                <a:p>
                  <a:r>
                    <a:rPr lang="fr-FR" b="0" cap="small" dirty="0" err="1">
                      <a:solidFill>
                        <a:schemeClr val="accent1"/>
                      </a:solidFill>
                      <a:latin typeface="HelveticaNeue MediumCond"/>
                    </a:rPr>
                    <a:t>ocal</a:t>
                  </a:r>
                  <a:endParaRPr lang="fr-FR" b="0" cap="small" dirty="0">
                    <a:solidFill>
                      <a:schemeClr val="accent1"/>
                    </a:solidFill>
                    <a:latin typeface="HelveticaNeue MediumCond"/>
                  </a:endParaRPr>
                </a:p>
              </p:txBody>
            </p:sp>
            <p:sp>
              <p:nvSpPr>
                <p:cNvPr id="32" name="Rectangle 2"/>
                <p:cNvSpPr txBox="1">
                  <a:spLocks noChangeArrowheads="1"/>
                </p:cNvSpPr>
                <p:nvPr/>
              </p:nvSpPr>
              <p:spPr bwMode="auto">
                <a:xfrm>
                  <a:off x="1655524" y="6409030"/>
                  <a:ext cx="3633103" cy="68272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76200" dir="13500000" sy="23000" kx="1200000" algn="br" rotWithShape="0">
                    <a:schemeClr val="accent6">
                      <a:alpha val="2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fr-FR"/>
                  </a:defPPr>
                  <a:lvl1pPr eaLnBrk="0" hangingPunct="0">
                    <a:spcBef>
                      <a:spcPts val="600"/>
                    </a:spcBef>
                    <a:defRPr sz="4400" b="1" spc="10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Neue MediumCond" pitchFamily="34" charset="0"/>
                    </a:defRPr>
                  </a:lvl1pPr>
                  <a:lvl2pPr marL="742950" indent="-285750" eaLnBrk="0" hangingPunct="0">
                    <a:defRPr>
                      <a:latin typeface="Arial" charset="0"/>
                    </a:defRPr>
                  </a:lvl2pPr>
                  <a:lvl3pPr marL="1143000" indent="-228600" eaLnBrk="0" hangingPunct="0">
                    <a:defRPr>
                      <a:latin typeface="Arial" charset="0"/>
                    </a:defRPr>
                  </a:lvl3pPr>
                  <a:lvl4pPr marL="1600200" indent="-228600" eaLnBrk="0" hangingPunct="0">
                    <a:defRPr>
                      <a:latin typeface="Arial" charset="0"/>
                    </a:defRPr>
                  </a:lvl4pPr>
                  <a:lvl5pPr marL="2057400" indent="-228600" eaLnBrk="0" hangingPunct="0">
                    <a:defRPr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</a:defRPr>
                  </a:lvl9pPr>
                </a:lstStyle>
                <a:p>
                  <a:r>
                    <a:rPr lang="fr-FR" b="0" cap="small" dirty="0" err="1" smtClean="0">
                      <a:solidFill>
                        <a:schemeClr val="accent1"/>
                      </a:solidFill>
                      <a:latin typeface="HelveticaNeue MediumCond"/>
                    </a:rPr>
                    <a:t>rbanisme</a:t>
                  </a:r>
                  <a:r>
                    <a:rPr lang="fr-FR" b="0" cap="small" dirty="0" smtClean="0">
                      <a:solidFill>
                        <a:prstClr val="black"/>
                      </a:solidFill>
                      <a:latin typeface="HelveticaNeue MediumCond"/>
                    </a:rPr>
                    <a:t> </a:t>
                  </a:r>
                  <a:endParaRPr lang="fr-FR" b="0" cap="small" dirty="0">
                    <a:solidFill>
                      <a:prstClr val="black"/>
                    </a:solidFill>
                    <a:latin typeface="HelveticaNeue MediumCond"/>
                  </a:endParaRPr>
                </a:p>
              </p:txBody>
            </p:sp>
          </p:grpSp>
        </p:grpSp>
        <p:sp>
          <p:nvSpPr>
            <p:cNvPr id="25" name="Rectangle 2"/>
            <p:cNvSpPr txBox="1">
              <a:spLocks noChangeArrowheads="1"/>
            </p:cNvSpPr>
            <p:nvPr/>
          </p:nvSpPr>
          <p:spPr bwMode="auto">
            <a:xfrm>
              <a:off x="962332" y="2475544"/>
              <a:ext cx="644997" cy="682728"/>
            </a:xfrm>
            <a:prstGeom prst="rect">
              <a:avLst/>
            </a:prstGeom>
            <a:noFill/>
            <a:ln>
              <a:noFill/>
            </a:ln>
            <a:effectLst>
              <a:outerShdw blurRad="76200" dir="13500000" sy="23000" kx="1200000" algn="br" rotWithShape="0">
                <a:schemeClr val="accent6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fr-FR"/>
              </a:defPPr>
              <a:lvl1pPr eaLnBrk="0" hangingPunct="0">
                <a:spcBef>
                  <a:spcPts val="600"/>
                </a:spcBef>
                <a:defRPr sz="4400" b="1" spc="100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Neue MediumCond" pitchFamily="34" charset="0"/>
                </a:defRPr>
              </a:lvl1pPr>
              <a:lvl2pPr marL="742950" indent="-285750" eaLnBrk="0" hangingPunct="0">
                <a:defRPr>
                  <a:latin typeface="Arial" charset="0"/>
                </a:defRPr>
              </a:lvl2pPr>
              <a:lvl3pPr marL="1143000" indent="-228600" eaLnBrk="0" hangingPunct="0">
                <a:defRPr>
                  <a:latin typeface="Arial" charset="0"/>
                </a:defRPr>
              </a:lvl3pPr>
              <a:lvl4pPr marL="1600200" indent="-228600" eaLnBrk="0" hangingPunct="0">
                <a:defRPr>
                  <a:latin typeface="Arial" charset="0"/>
                </a:defRPr>
              </a:lvl4pPr>
              <a:lvl5pPr marL="2057400" indent="-228600" eaLnBrk="0" hangingPunct="0">
                <a:defRPr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9pPr>
            </a:lstStyle>
            <a:p>
              <a:r>
                <a:rPr lang="fr-FR" b="0" cap="small" dirty="0" smtClean="0">
                  <a:solidFill>
                    <a:schemeClr val="accent6"/>
                  </a:solidFill>
                  <a:latin typeface="HelveticaNeue LightCond" pitchFamily="34" charset="0"/>
                </a:rPr>
                <a:t>I</a:t>
              </a:r>
              <a:endParaRPr lang="fr-FR" cap="small" dirty="0">
                <a:solidFill>
                  <a:schemeClr val="accent6"/>
                </a:solidFill>
                <a:latin typeface="HelveticaNeue LightCond" pitchFamily="34" charset="0"/>
              </a:endParaRPr>
            </a:p>
          </p:txBody>
        </p:sp>
        <p:sp>
          <p:nvSpPr>
            <p:cNvPr id="26" name="Rectangle 2"/>
            <p:cNvSpPr txBox="1">
              <a:spLocks noChangeArrowheads="1"/>
            </p:cNvSpPr>
            <p:nvPr/>
          </p:nvSpPr>
          <p:spPr bwMode="auto">
            <a:xfrm>
              <a:off x="1304167" y="2498448"/>
              <a:ext cx="5423463" cy="682728"/>
            </a:xfrm>
            <a:prstGeom prst="rect">
              <a:avLst/>
            </a:prstGeom>
            <a:noFill/>
            <a:ln>
              <a:noFill/>
            </a:ln>
            <a:effectLst>
              <a:outerShdw blurRad="76200" dir="13500000" sy="23000" kx="1200000" algn="br" rotWithShape="0">
                <a:schemeClr val="accent6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fr-FR"/>
              </a:defPPr>
              <a:lvl1pPr eaLnBrk="0" hangingPunct="0">
                <a:spcBef>
                  <a:spcPts val="600"/>
                </a:spcBef>
                <a:defRPr sz="4400" b="1" spc="100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Neue MediumCond" pitchFamily="34" charset="0"/>
                </a:defRPr>
              </a:lvl1pPr>
              <a:lvl2pPr marL="742950" indent="-285750" eaLnBrk="0" hangingPunct="0">
                <a:defRPr>
                  <a:latin typeface="Arial" charset="0"/>
                </a:defRPr>
              </a:lvl2pPr>
              <a:lvl3pPr marL="1143000" indent="-228600" eaLnBrk="0" hangingPunct="0">
                <a:defRPr>
                  <a:latin typeface="Arial" charset="0"/>
                </a:defRPr>
              </a:lvl3pPr>
              <a:lvl4pPr marL="1600200" indent="-228600" eaLnBrk="0" hangingPunct="0">
                <a:defRPr>
                  <a:latin typeface="Arial" charset="0"/>
                </a:defRPr>
              </a:lvl4pPr>
              <a:lvl5pPr marL="2057400" indent="-228600" eaLnBrk="0" hangingPunct="0">
                <a:defRPr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</a:defRPr>
              </a:lvl9pPr>
            </a:lstStyle>
            <a:p>
              <a:r>
                <a:rPr lang="fr-FR" b="0" cap="small" dirty="0" err="1" smtClean="0">
                  <a:solidFill>
                    <a:schemeClr val="accent1"/>
                  </a:solidFill>
                  <a:latin typeface="HelveticaNeue MediumCond"/>
                </a:rPr>
                <a:t>ntercommunal</a:t>
              </a:r>
              <a:r>
                <a:rPr lang="fr-FR" b="0" cap="small" dirty="0" smtClean="0">
                  <a:solidFill>
                    <a:prstClr val="black"/>
                  </a:solidFill>
                  <a:latin typeface="HelveticaNeue MediumCond"/>
                </a:rPr>
                <a:t> </a:t>
              </a:r>
              <a:endParaRPr lang="fr-FR" b="0" cap="small" dirty="0">
                <a:solidFill>
                  <a:prstClr val="black"/>
                </a:solidFill>
                <a:latin typeface="HelveticaNeue MediumCond"/>
              </a:endParaRPr>
            </a:p>
          </p:txBody>
        </p:sp>
      </p:grpSp>
      <p:pic>
        <p:nvPicPr>
          <p:cNvPr id="1025" name="Picture 1" descr="http://grandroye.fr/composants/timthumb/timthumb.php?src=/images/bandeaux/bloc2/im04.jpg&amp;h=227&amp;w=262&amp;zc=1&amp;q=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936" y="1449434"/>
            <a:ext cx="2118564" cy="1835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862040" y="3356992"/>
            <a:ext cx="6229350" cy="54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83568" y="4293096"/>
            <a:ext cx="3544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b="1" i="1" dirty="0" smtClean="0"/>
              <a:t>Réunion de lancement à destination des agriculteurs </a:t>
            </a:r>
            <a:endParaRPr lang="fr-FR" b="1" i="1" dirty="0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40" y="5229200"/>
            <a:ext cx="1006192" cy="115212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21" y="3858452"/>
            <a:ext cx="2111833" cy="196954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8232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8677275" y="6550223"/>
            <a:ext cx="4667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84FC280-B093-4F71-A39F-B49EF91316C2}" type="slidenum">
              <a:rPr lang="fr-FR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10</a:t>
            </a:fld>
            <a:endParaRPr lang="fr-FR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grpSp>
        <p:nvGrpSpPr>
          <p:cNvPr id="77" name="Groupe 76"/>
          <p:cNvGrpSpPr>
            <a:grpSpLocks noChangeAspect="1"/>
          </p:cNvGrpSpPr>
          <p:nvPr/>
        </p:nvGrpSpPr>
        <p:grpSpPr>
          <a:xfrm rot="16200000" flipV="1">
            <a:off x="8800960" y="6514959"/>
            <a:ext cx="307777" cy="378304"/>
            <a:chOff x="736526" y="367200"/>
            <a:chExt cx="792088" cy="973568"/>
          </a:xfrm>
        </p:grpSpPr>
        <p:cxnSp>
          <p:nvCxnSpPr>
            <p:cNvPr id="78" name="Connecteur droit 77"/>
            <p:cNvCxnSpPr/>
            <p:nvPr/>
          </p:nvCxnSpPr>
          <p:spPr>
            <a:xfrm>
              <a:off x="1522251" y="367200"/>
              <a:ext cx="0" cy="97356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 rot="5400000">
              <a:off x="1132570" y="938926"/>
              <a:ext cx="0" cy="7920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1629197" y="1001617"/>
            <a:ext cx="7513659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8910637" y="-20499"/>
            <a:ext cx="232219" cy="1022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02803" y="1115453"/>
            <a:ext cx="87078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&gt; Une méthodologie éprouvée : des outils spécifiques ?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17340" r="16985" b="10808"/>
          <a:stretch>
            <a:fillRect/>
          </a:stretch>
        </p:blipFill>
        <p:spPr bwMode="auto">
          <a:xfrm>
            <a:off x="4296949" y="3267869"/>
            <a:ext cx="3960812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oneTexte 2"/>
          <p:cNvSpPr txBox="1">
            <a:spLocks noChangeArrowheads="1"/>
          </p:cNvSpPr>
          <p:nvPr/>
        </p:nvSpPr>
        <p:spPr bwMode="auto">
          <a:xfrm>
            <a:off x="4154074" y="6066632"/>
            <a:ext cx="4400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b="1" dirty="0"/>
              <a:t>Base de donnée et </a:t>
            </a:r>
            <a:r>
              <a:rPr lang="fr-FR" altLang="fr-FR" b="1" dirty="0" smtClean="0"/>
              <a:t>localisation cartographique</a:t>
            </a:r>
            <a:endParaRPr lang="fr-FR" altLang="fr-FR" b="1" dirty="0"/>
          </a:p>
        </p:txBody>
      </p:sp>
      <p:pic>
        <p:nvPicPr>
          <p:cNvPr id="18" name="Espace réservé du contenu 3" descr="Enquetes_parcelles_stategiques_BEAUVAIS.ui - Qt Creato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12080" r="50378" b="12868"/>
          <a:stretch>
            <a:fillRect/>
          </a:stretch>
        </p:blipFill>
        <p:spPr bwMode="auto">
          <a:xfrm>
            <a:off x="622862" y="2759869"/>
            <a:ext cx="3309938" cy="393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"/>
          <p:cNvSpPr txBox="1">
            <a:spLocks noChangeArrowheads="1"/>
          </p:cNvSpPr>
          <p:nvPr/>
        </p:nvSpPr>
        <p:spPr bwMode="auto">
          <a:xfrm>
            <a:off x="478400" y="1683544"/>
            <a:ext cx="80645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b="1" dirty="0">
                <a:latin typeface="Calibri" pitchFamily="34" charset="0"/>
              </a:rPr>
              <a:t>Des outils spécifiques </a:t>
            </a:r>
            <a:r>
              <a:rPr lang="fr-FR" altLang="fr-FR" dirty="0">
                <a:latin typeface="Calibri" pitchFamily="34" charset="0"/>
              </a:rPr>
              <a:t>et adaptés au diagnostic agricole du </a:t>
            </a:r>
            <a:r>
              <a:rPr lang="fr-FR" altLang="fr-FR" dirty="0" err="1">
                <a:latin typeface="Calibri" pitchFamily="34" charset="0"/>
              </a:rPr>
              <a:t>PLUi</a:t>
            </a:r>
            <a:r>
              <a:rPr lang="fr-FR" altLang="fr-FR" dirty="0">
                <a:latin typeface="Calibri" pitchFamily="34" charset="0"/>
              </a:rPr>
              <a:t> : outil cartographique qui alimente une base de données statistiques pour mieux cerner l’agriculture sur le territoire</a:t>
            </a: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6647875" y="108632"/>
            <a:ext cx="2172597" cy="8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/>
          <a:p>
            <a:pPr algn="r">
              <a:spcAft>
                <a:spcPts val="600"/>
              </a:spcAft>
            </a:pPr>
            <a:r>
              <a:rPr lang="fr-FR" b="1" cap="all" dirty="0" err="1">
                <a:solidFill>
                  <a:schemeClr val="accent6"/>
                </a:solidFill>
                <a:latin typeface="HelveticaNeue Condensed" pitchFamily="34" charset="0"/>
                <a:cs typeface="Arial" pitchFamily="34" charset="0"/>
              </a:rPr>
              <a:t>Methodologie</a:t>
            </a:r>
            <a:endParaRPr lang="fr-FR" b="1" cap="all" dirty="0">
              <a:solidFill>
                <a:schemeClr val="accent6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61" r="44598"/>
          <a:stretch/>
        </p:blipFill>
        <p:spPr bwMode="auto">
          <a:xfrm>
            <a:off x="2699791" y="2774517"/>
            <a:ext cx="1233009" cy="43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61" r="44598"/>
          <a:stretch/>
        </p:blipFill>
        <p:spPr bwMode="auto">
          <a:xfrm>
            <a:off x="1259632" y="2759869"/>
            <a:ext cx="1233009" cy="23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" y="108632"/>
            <a:ext cx="1397908" cy="8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36423"/>
            <a:ext cx="928259" cy="25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1431532" y="548467"/>
            <a:ext cx="4203033" cy="3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8909493" y="-20498"/>
            <a:ext cx="233363" cy="1022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07/11/2017</a:t>
            </a:r>
            <a:endParaRPr lang="fr-FR" cap="all" spc="200" dirty="0">
              <a:solidFill>
                <a:prstClr val="white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435"/>
            <a:ext cx="50309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8677275" y="6550223"/>
            <a:ext cx="4667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84FC280-B093-4F71-A39F-B49EF91316C2}" type="slidenum">
              <a:rPr lang="fr-FR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11</a:t>
            </a:fld>
            <a:endParaRPr lang="fr-FR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grpSp>
        <p:nvGrpSpPr>
          <p:cNvPr id="77" name="Groupe 76"/>
          <p:cNvGrpSpPr>
            <a:grpSpLocks noChangeAspect="1"/>
          </p:cNvGrpSpPr>
          <p:nvPr/>
        </p:nvGrpSpPr>
        <p:grpSpPr>
          <a:xfrm rot="16200000" flipV="1">
            <a:off x="8800960" y="6514959"/>
            <a:ext cx="307777" cy="378304"/>
            <a:chOff x="736526" y="367200"/>
            <a:chExt cx="792088" cy="973568"/>
          </a:xfrm>
        </p:grpSpPr>
        <p:cxnSp>
          <p:nvCxnSpPr>
            <p:cNvPr id="78" name="Connecteur droit 77"/>
            <p:cNvCxnSpPr/>
            <p:nvPr/>
          </p:nvCxnSpPr>
          <p:spPr>
            <a:xfrm>
              <a:off x="1522251" y="367200"/>
              <a:ext cx="0" cy="97356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 rot="5400000">
              <a:off x="1132570" y="938926"/>
              <a:ext cx="0" cy="7920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1629197" y="1001617"/>
            <a:ext cx="7513659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8910637" y="-20499"/>
            <a:ext cx="232219" cy="1022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02803" y="1115453"/>
            <a:ext cx="87078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&gt; Une méthodologie éprouvée : des outils spécifiques ?</a:t>
            </a: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6647875" y="108632"/>
            <a:ext cx="2172597" cy="8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/>
          <a:p>
            <a:pPr algn="r">
              <a:spcAft>
                <a:spcPts val="600"/>
              </a:spcAft>
            </a:pPr>
            <a:r>
              <a:rPr lang="fr-FR" b="1" cap="all" dirty="0" err="1">
                <a:solidFill>
                  <a:schemeClr val="accent6"/>
                </a:solidFill>
                <a:latin typeface="HelveticaNeue Condensed" pitchFamily="34" charset="0"/>
                <a:cs typeface="Arial" pitchFamily="34" charset="0"/>
              </a:rPr>
              <a:t>Methodologie</a:t>
            </a:r>
            <a:endParaRPr lang="fr-FR" b="1" cap="all" dirty="0">
              <a:solidFill>
                <a:schemeClr val="accent6"/>
              </a:solidFill>
              <a:latin typeface="HelveticaNeue Condensed" pitchFamily="34" charset="0"/>
              <a:cs typeface="Arial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13114" y="2204864"/>
            <a:ext cx="4772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b="1" spc="3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Les Rendus : 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fr-FR" b="1" spc="3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Profil général intercommunal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fr-FR" b="1" spc="3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Cartographie/communes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fr-FR" b="1" spc="3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Portrait communal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fr-FR" b="1" spc="3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Enjeux et perspectives d’évolution</a:t>
            </a:r>
            <a:endParaRPr lang="fr-FR" b="1" spc="3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16" y="4079866"/>
            <a:ext cx="2557084" cy="180800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76718"/>
            <a:ext cx="2590800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653136"/>
            <a:ext cx="2428070" cy="155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" y="108632"/>
            <a:ext cx="1397908" cy="8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1431532" y="548467"/>
            <a:ext cx="4203033" cy="3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8909493" y="-20498"/>
            <a:ext cx="233363" cy="1022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07/11/2017</a:t>
            </a:r>
            <a:endParaRPr lang="fr-FR" cap="all" spc="200" dirty="0">
              <a:solidFill>
                <a:prstClr val="white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435"/>
            <a:ext cx="50309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4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81" y="2117383"/>
            <a:ext cx="2340767" cy="1678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8677275" y="6550223"/>
            <a:ext cx="4667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84FC280-B093-4F71-A39F-B49EF91316C2}" type="slidenum">
              <a:rPr lang="fr-FR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12</a:t>
            </a:fld>
            <a:endParaRPr lang="fr-FR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grpSp>
        <p:nvGrpSpPr>
          <p:cNvPr id="77" name="Groupe 76"/>
          <p:cNvGrpSpPr>
            <a:grpSpLocks noChangeAspect="1"/>
          </p:cNvGrpSpPr>
          <p:nvPr/>
        </p:nvGrpSpPr>
        <p:grpSpPr>
          <a:xfrm rot="16200000" flipV="1">
            <a:off x="8800960" y="6514959"/>
            <a:ext cx="307777" cy="378304"/>
            <a:chOff x="736526" y="367200"/>
            <a:chExt cx="792088" cy="973568"/>
          </a:xfrm>
        </p:grpSpPr>
        <p:cxnSp>
          <p:nvCxnSpPr>
            <p:cNvPr id="78" name="Connecteur droit 77"/>
            <p:cNvCxnSpPr/>
            <p:nvPr/>
          </p:nvCxnSpPr>
          <p:spPr>
            <a:xfrm>
              <a:off x="1522251" y="367200"/>
              <a:ext cx="0" cy="97356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 rot="5400000">
              <a:off x="1132570" y="938926"/>
              <a:ext cx="0" cy="7920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1629197" y="1001617"/>
            <a:ext cx="7513659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8910637" y="-20499"/>
            <a:ext cx="232219" cy="1022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6647875" y="108632"/>
            <a:ext cx="2172597" cy="8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/>
          <a:p>
            <a:pPr algn="r">
              <a:spcAft>
                <a:spcPts val="600"/>
              </a:spcAft>
            </a:pPr>
            <a:r>
              <a:rPr lang="fr-FR" b="1" cap="all" dirty="0" err="1">
                <a:solidFill>
                  <a:schemeClr val="accent6"/>
                </a:solidFill>
                <a:latin typeface="HelveticaNeue Condensed" pitchFamily="34" charset="0"/>
                <a:cs typeface="Arial" pitchFamily="34" charset="0"/>
              </a:rPr>
              <a:t>Methodologie</a:t>
            </a:r>
            <a:endParaRPr lang="fr-FR" b="1" cap="all" dirty="0">
              <a:solidFill>
                <a:schemeClr val="accent6"/>
              </a:solidFill>
              <a:latin typeface="HelveticaNeue Condensed" pitchFamily="34" charset="0"/>
              <a:cs typeface="Arial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324994" y="1768539"/>
            <a:ext cx="2592288" cy="1805760"/>
            <a:chOff x="467544" y="2167784"/>
            <a:chExt cx="2592288" cy="180576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167784"/>
              <a:ext cx="2592288" cy="180576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209" y="3686795"/>
              <a:ext cx="228289" cy="246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167784"/>
              <a:ext cx="671766" cy="316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705" y="1789263"/>
            <a:ext cx="2755912" cy="1868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326" y="4155316"/>
            <a:ext cx="2275308" cy="1832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892" y="4221088"/>
            <a:ext cx="2280618" cy="1838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94" y="4149080"/>
            <a:ext cx="2757335" cy="1790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2483768" y="1196752"/>
            <a:ext cx="4507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fr-FR" b="1" spc="300" dirty="0"/>
              <a:t>Profil général intercommunal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" y="108632"/>
            <a:ext cx="1397908" cy="8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1431532" y="548467"/>
            <a:ext cx="4203033" cy="3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8909493" y="-20498"/>
            <a:ext cx="233363" cy="1022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07/11/2017</a:t>
            </a:r>
            <a:endParaRPr lang="fr-FR" cap="all" spc="200" dirty="0">
              <a:solidFill>
                <a:prstClr val="white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435"/>
            <a:ext cx="503096" cy="576064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552" y="412835"/>
            <a:ext cx="50309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9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93" y="1556792"/>
            <a:ext cx="3320351" cy="479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00808"/>
            <a:ext cx="2440735" cy="361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951739"/>
            <a:ext cx="4825355" cy="186209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012" y="1602687"/>
            <a:ext cx="367099" cy="39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6478" y="1165576"/>
            <a:ext cx="8688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fr-FR" b="1" spc="300" dirty="0" smtClean="0"/>
              <a:t>Portrait </a:t>
            </a:r>
            <a:r>
              <a:rPr lang="fr-FR" b="1" spc="300" dirty="0"/>
              <a:t>communal</a:t>
            </a:r>
          </a:p>
        </p:txBody>
      </p:sp>
      <p:sp>
        <p:nvSpPr>
          <p:cNvPr id="9" name="Rectangle 8"/>
          <p:cNvSpPr/>
          <p:nvPr/>
        </p:nvSpPr>
        <p:spPr>
          <a:xfrm>
            <a:off x="1629197" y="1001617"/>
            <a:ext cx="7513659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647875" y="108632"/>
            <a:ext cx="2172597" cy="8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/>
          <a:p>
            <a:pPr algn="r">
              <a:spcAft>
                <a:spcPts val="600"/>
              </a:spcAft>
            </a:pPr>
            <a:r>
              <a:rPr lang="fr-FR" b="1" cap="all" dirty="0" err="1">
                <a:solidFill>
                  <a:schemeClr val="accent6"/>
                </a:solidFill>
                <a:latin typeface="HelveticaNeue Condensed" pitchFamily="34" charset="0"/>
                <a:cs typeface="Arial" pitchFamily="34" charset="0"/>
              </a:rPr>
              <a:t>Methodologie</a:t>
            </a:r>
            <a:endParaRPr lang="fr-FR" b="1" cap="all" dirty="0">
              <a:solidFill>
                <a:schemeClr val="accent6"/>
              </a:solidFill>
              <a:latin typeface="HelveticaNeue Condensed" pitchFamily="34" charset="0"/>
              <a:cs typeface="Arial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 rot="16200000">
            <a:off x="8451846" y="357594"/>
            <a:ext cx="1106760" cy="35057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0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03/11/2016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910637" y="0"/>
            <a:ext cx="232219" cy="1022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8677275" y="6550223"/>
            <a:ext cx="4667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84FC280-B093-4F71-A39F-B49EF91316C2}" type="slidenum">
              <a:rPr lang="fr-FR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13</a:t>
            </a:fld>
            <a:endParaRPr lang="fr-FR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" y="108632"/>
            <a:ext cx="1397908" cy="8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1431532" y="548467"/>
            <a:ext cx="4203033" cy="3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909493" y="-20498"/>
            <a:ext cx="233363" cy="1022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07/11/2017</a:t>
            </a:r>
            <a:endParaRPr lang="fr-FR" cap="all" spc="200" dirty="0">
              <a:solidFill>
                <a:prstClr val="white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435"/>
            <a:ext cx="50309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2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31699"/>
            <a:ext cx="6762573" cy="4781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9197" y="1001617"/>
            <a:ext cx="7513659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647875" y="108632"/>
            <a:ext cx="2172597" cy="8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/>
          <a:p>
            <a:pPr algn="r">
              <a:spcAft>
                <a:spcPts val="600"/>
              </a:spcAft>
            </a:pPr>
            <a:r>
              <a:rPr lang="fr-FR" b="1" cap="all" dirty="0" err="1">
                <a:solidFill>
                  <a:schemeClr val="accent6"/>
                </a:solidFill>
                <a:latin typeface="HelveticaNeue Condensed" pitchFamily="34" charset="0"/>
                <a:cs typeface="Arial" pitchFamily="34" charset="0"/>
              </a:rPr>
              <a:t>Methodologie</a:t>
            </a:r>
            <a:endParaRPr lang="fr-FR" b="1" cap="all" dirty="0">
              <a:solidFill>
                <a:schemeClr val="accent6"/>
              </a:solidFill>
              <a:latin typeface="HelveticaNeue Condensed" pitchFamily="34" charset="0"/>
              <a:cs typeface="Arial" pitchFamily="34" charset="0"/>
            </a:endParaRP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 rot="16200000">
            <a:off x="8451846" y="357594"/>
            <a:ext cx="1106760" cy="35057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0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03/11/2016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10637" y="0"/>
            <a:ext cx="232219" cy="1022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6478" y="1165576"/>
            <a:ext cx="8710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fr-FR" b="1" spc="3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Cartographie/communes: occupation du sol; bâti agricole et projets; enjeux agricoles à la commune</a:t>
            </a:r>
            <a:endParaRPr lang="fr-FR" b="1" spc="3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677275" y="6550223"/>
            <a:ext cx="4667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84FC280-B093-4F71-A39F-B49EF91316C2}" type="slidenum">
              <a:rPr lang="fr-FR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14</a:t>
            </a:fld>
            <a:endParaRPr lang="fr-FR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 rot="20093508">
            <a:off x="20751" y="2084731"/>
            <a:ext cx="136815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Exemple</a:t>
            </a:r>
            <a:endParaRPr lang="fr-FR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" y="108632"/>
            <a:ext cx="1397908" cy="8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1431532" y="548467"/>
            <a:ext cx="4203033" cy="3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8909493" y="-20498"/>
            <a:ext cx="233363" cy="1022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07/11/2017</a:t>
            </a:r>
            <a:endParaRPr lang="fr-FR" cap="all" spc="200" dirty="0">
              <a:solidFill>
                <a:prstClr val="white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435"/>
            <a:ext cx="50309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36" y="1700808"/>
            <a:ext cx="6648895" cy="47011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26" y="2118819"/>
            <a:ext cx="5256584" cy="406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29197" y="1001617"/>
            <a:ext cx="7513659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6647875" y="108632"/>
            <a:ext cx="2172597" cy="8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/>
          <a:p>
            <a:pPr algn="r">
              <a:spcAft>
                <a:spcPts val="600"/>
              </a:spcAft>
            </a:pPr>
            <a:r>
              <a:rPr lang="fr-FR" b="1" cap="all" dirty="0" err="1">
                <a:solidFill>
                  <a:schemeClr val="accent6"/>
                </a:solidFill>
                <a:latin typeface="HelveticaNeue Condensed" pitchFamily="34" charset="0"/>
                <a:cs typeface="Arial" pitchFamily="34" charset="0"/>
              </a:rPr>
              <a:t>Methodologie</a:t>
            </a:r>
            <a:endParaRPr lang="fr-FR" b="1" cap="all" dirty="0">
              <a:solidFill>
                <a:schemeClr val="accent6"/>
              </a:solidFill>
              <a:latin typeface="HelveticaNeue Condensed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10637" y="0"/>
            <a:ext cx="232219" cy="1022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6478" y="1107083"/>
            <a:ext cx="8710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fr-FR" b="1" spc="3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Cartographie/communes: occupation du sol; bâti agricole et projets; enjeux agricoles à la commune</a:t>
            </a:r>
            <a:endParaRPr lang="fr-FR" b="1" spc="3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8677275" y="6550223"/>
            <a:ext cx="4667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84FC280-B093-4F71-A39F-B49EF91316C2}" type="slidenum">
              <a:rPr lang="fr-FR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15</a:t>
            </a:fld>
            <a:endParaRPr lang="fr-FR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 rot="20093508">
            <a:off x="20751" y="2084731"/>
            <a:ext cx="136815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Exemple</a:t>
            </a:r>
            <a:endParaRPr lang="fr-FR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" y="108632"/>
            <a:ext cx="1397908" cy="8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1431532" y="548467"/>
            <a:ext cx="4203033" cy="3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8909493" y="-20498"/>
            <a:ext cx="233363" cy="1022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07/11/2017</a:t>
            </a:r>
            <a:endParaRPr lang="fr-FR" cap="all" spc="200" dirty="0">
              <a:solidFill>
                <a:prstClr val="white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435"/>
            <a:ext cx="50309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2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29197" y="1001617"/>
            <a:ext cx="7513659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6647875" y="108632"/>
            <a:ext cx="2172597" cy="8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/>
          <a:p>
            <a:pPr algn="r">
              <a:spcAft>
                <a:spcPts val="600"/>
              </a:spcAft>
            </a:pPr>
            <a:r>
              <a:rPr lang="fr-FR" b="1" cap="all" dirty="0" err="1">
                <a:solidFill>
                  <a:schemeClr val="accent6"/>
                </a:solidFill>
                <a:latin typeface="HelveticaNeue Condensed" pitchFamily="34" charset="0"/>
                <a:cs typeface="Arial" pitchFamily="34" charset="0"/>
              </a:rPr>
              <a:t>Methodologie</a:t>
            </a:r>
            <a:endParaRPr lang="fr-FR" b="1" cap="all" dirty="0">
              <a:solidFill>
                <a:schemeClr val="accent6"/>
              </a:solidFill>
              <a:latin typeface="HelveticaNeue Condensed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10637" y="0"/>
            <a:ext cx="232219" cy="1022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46664"/>
            <a:ext cx="3737295" cy="23985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7" y="1270501"/>
            <a:ext cx="8146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endParaRPr lang="fr-FR" b="1" spc="3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689" y="1916832"/>
            <a:ext cx="3228372" cy="22867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81240"/>
            <a:ext cx="2791024" cy="20932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290492"/>
            <a:ext cx="2952328" cy="22142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8677275" y="6550223"/>
            <a:ext cx="4667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84FC280-B093-4F71-A39F-B49EF91316C2}" type="slidenum">
              <a:rPr lang="fr-FR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16</a:t>
            </a:fld>
            <a:endParaRPr lang="fr-FR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 rot="20093508">
            <a:off x="5423" y="1999300"/>
            <a:ext cx="124255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Exemple</a:t>
            </a:r>
            <a:endParaRPr lang="fr-FR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" y="108632"/>
            <a:ext cx="1397908" cy="8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1431532" y="548467"/>
            <a:ext cx="4203033" cy="3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909493" y="-20498"/>
            <a:ext cx="233363" cy="1022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07/11/2017</a:t>
            </a:r>
            <a:endParaRPr lang="fr-FR" cap="all" spc="200" dirty="0">
              <a:solidFill>
                <a:prstClr val="white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435"/>
            <a:ext cx="50309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0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Box 11"/>
          <p:cNvSpPr txBox="1">
            <a:spLocks noChangeArrowheads="1"/>
          </p:cNvSpPr>
          <p:nvPr/>
        </p:nvSpPr>
        <p:spPr bwMode="auto">
          <a:xfrm>
            <a:off x="8677275" y="6550223"/>
            <a:ext cx="4667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84FC280-B093-4F71-A39F-B49EF91316C2}" type="slidenum">
              <a:rPr lang="fr-FR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17</a:t>
            </a:fld>
            <a:endParaRPr lang="fr-FR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grpSp>
        <p:nvGrpSpPr>
          <p:cNvPr id="21" name="Groupe 20"/>
          <p:cNvGrpSpPr>
            <a:grpSpLocks noChangeAspect="1"/>
          </p:cNvGrpSpPr>
          <p:nvPr/>
        </p:nvGrpSpPr>
        <p:grpSpPr>
          <a:xfrm rot="16200000" flipV="1">
            <a:off x="8800960" y="6514959"/>
            <a:ext cx="307777" cy="378304"/>
            <a:chOff x="736526" y="367200"/>
            <a:chExt cx="792088" cy="973568"/>
          </a:xfrm>
        </p:grpSpPr>
        <p:cxnSp>
          <p:nvCxnSpPr>
            <p:cNvPr id="22" name="Connecteur droit 21"/>
            <p:cNvCxnSpPr/>
            <p:nvPr/>
          </p:nvCxnSpPr>
          <p:spPr>
            <a:xfrm>
              <a:off x="1522251" y="367200"/>
              <a:ext cx="0" cy="97356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rot="5400000">
              <a:off x="1132570" y="938926"/>
              <a:ext cx="0" cy="7920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Rectangle 107"/>
          <p:cNvSpPr/>
          <p:nvPr/>
        </p:nvSpPr>
        <p:spPr>
          <a:xfrm>
            <a:off x="8909493" y="-20498"/>
            <a:ext cx="233363" cy="1022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07/11/2017</a:t>
            </a:r>
            <a:endParaRPr lang="fr-FR" cap="all" spc="200" dirty="0">
              <a:solidFill>
                <a:prstClr val="white"/>
              </a:solidFill>
              <a:latin typeface="HelveticaNeue Condensed" pitchFamily="34" charset="0"/>
              <a:cs typeface="Arial" pitchFamily="34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629197" y="1001617"/>
            <a:ext cx="7513659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4716016" y="3886202"/>
            <a:ext cx="2357437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 b="1" dirty="0">
                <a:latin typeface="Verdana" pitchFamily="34" charset="0"/>
              </a:rPr>
              <a:t>Carine Brunel</a:t>
            </a:r>
          </a:p>
          <a:p>
            <a:pPr algn="ctr"/>
            <a:r>
              <a:rPr lang="fr-FR" sz="1000" dirty="0">
                <a:latin typeface="Verdana" pitchFamily="34" charset="0"/>
              </a:rPr>
              <a:t>Etudes</a:t>
            </a:r>
          </a:p>
          <a:p>
            <a:pPr algn="ctr"/>
            <a:r>
              <a:rPr lang="fr-FR" sz="1000" dirty="0">
                <a:latin typeface="Verdana" pitchFamily="34" charset="0"/>
              </a:rPr>
              <a:t>Relations urbanisme-agriculture</a:t>
            </a:r>
          </a:p>
          <a:p>
            <a:pPr algn="ctr"/>
            <a:r>
              <a:rPr lang="fr-FR" sz="1000" dirty="0">
                <a:latin typeface="Verdana" pitchFamily="34" charset="0"/>
              </a:rPr>
              <a:t>03 22 33 69 90</a:t>
            </a:r>
          </a:p>
          <a:p>
            <a:pPr algn="ctr"/>
            <a:r>
              <a:rPr lang="fr-FR" sz="1000" dirty="0">
                <a:latin typeface="Verdana" pitchFamily="34" charset="0"/>
              </a:rPr>
              <a:t>06 81 49 82 68</a:t>
            </a:r>
          </a:p>
        </p:txBody>
      </p:sp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080" y="2685523"/>
            <a:ext cx="855662" cy="1100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Text Box 18"/>
          <p:cNvSpPr txBox="1">
            <a:spLocks noChangeArrowheads="1"/>
          </p:cNvSpPr>
          <p:nvPr/>
        </p:nvSpPr>
        <p:spPr bwMode="auto">
          <a:xfrm>
            <a:off x="4887466" y="4986620"/>
            <a:ext cx="2185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200" b="1" dirty="0">
                <a:latin typeface="Verdana" pitchFamily="34" charset="0"/>
              </a:rPr>
              <a:t>Enquêtes </a:t>
            </a:r>
          </a:p>
          <a:p>
            <a:pPr algn="ctr"/>
            <a:r>
              <a:rPr lang="fr-FR" sz="1200" b="1" dirty="0">
                <a:latin typeface="Verdana" pitchFamily="34" charset="0"/>
              </a:rPr>
              <a:t>et analyses de données</a:t>
            </a:r>
          </a:p>
        </p:txBody>
      </p:sp>
      <p:grpSp>
        <p:nvGrpSpPr>
          <p:cNvPr id="45" name="Group 22"/>
          <p:cNvGrpSpPr>
            <a:grpSpLocks/>
          </p:cNvGrpSpPr>
          <p:nvPr/>
        </p:nvGrpSpPr>
        <p:grpSpPr bwMode="auto">
          <a:xfrm>
            <a:off x="2771800" y="2712245"/>
            <a:ext cx="1663700" cy="2073275"/>
            <a:chOff x="2755" y="1296"/>
            <a:chExt cx="1048" cy="1306"/>
          </a:xfrm>
        </p:grpSpPr>
        <p:pic>
          <p:nvPicPr>
            <p:cNvPr id="46" name="Picture 23" descr="MM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25" y="1296"/>
              <a:ext cx="507" cy="6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7" name="Text Box 24"/>
            <p:cNvSpPr txBox="1">
              <a:spLocks noChangeArrowheads="1"/>
            </p:cNvSpPr>
            <p:nvPr/>
          </p:nvSpPr>
          <p:spPr bwMode="auto">
            <a:xfrm>
              <a:off x="2789" y="1987"/>
              <a:ext cx="9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200" b="1">
                  <a:latin typeface="Verdana" pitchFamily="34" charset="0"/>
                </a:rPr>
                <a:t>Maryse Magniez</a:t>
              </a:r>
            </a:p>
          </p:txBody>
        </p:sp>
        <p:sp>
          <p:nvSpPr>
            <p:cNvPr id="48" name="Text Box 25"/>
            <p:cNvSpPr txBox="1">
              <a:spLocks noChangeArrowheads="1"/>
            </p:cNvSpPr>
            <p:nvPr/>
          </p:nvSpPr>
          <p:spPr bwMode="auto">
            <a:xfrm>
              <a:off x="2755" y="2160"/>
              <a:ext cx="104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000" dirty="0">
                  <a:latin typeface="Verdana" pitchFamily="34" charset="0"/>
                </a:rPr>
                <a:t>Études et conseil</a:t>
              </a:r>
            </a:p>
            <a:p>
              <a:pPr algn="ctr"/>
              <a:r>
                <a:rPr lang="fr-FR" sz="1000" dirty="0">
                  <a:latin typeface="Verdana" pitchFamily="34" charset="0"/>
                </a:rPr>
                <a:t>Agro- environnemental</a:t>
              </a:r>
            </a:p>
            <a:p>
              <a:pPr algn="ctr"/>
              <a:r>
                <a:rPr lang="fr-FR" sz="1000" dirty="0">
                  <a:latin typeface="Verdana" pitchFamily="34" charset="0"/>
                </a:rPr>
                <a:t>03 22 33 69 48</a:t>
              </a:r>
            </a:p>
            <a:p>
              <a:pPr algn="ctr"/>
              <a:r>
                <a:rPr lang="fr-FR" sz="1000" dirty="0">
                  <a:latin typeface="Verdana" pitchFamily="34" charset="0"/>
                </a:rPr>
                <a:t>06 35 57 01 07</a:t>
              </a:r>
            </a:p>
          </p:txBody>
        </p:sp>
      </p:grpSp>
      <p:sp>
        <p:nvSpPr>
          <p:cNvPr id="49" name="Text Box 26"/>
          <p:cNvSpPr txBox="1">
            <a:spLocks noChangeArrowheads="1"/>
          </p:cNvSpPr>
          <p:nvPr/>
        </p:nvSpPr>
        <p:spPr bwMode="auto">
          <a:xfrm>
            <a:off x="2758306" y="4986620"/>
            <a:ext cx="16891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200" b="1" dirty="0">
                <a:latin typeface="Verdana" pitchFamily="34" charset="0"/>
              </a:rPr>
              <a:t>Chef de projet</a:t>
            </a:r>
          </a:p>
          <a:p>
            <a:pPr algn="ctr"/>
            <a:r>
              <a:rPr lang="fr-FR" sz="1200" b="1" dirty="0">
                <a:latin typeface="Verdana" pitchFamily="34" charset="0"/>
              </a:rPr>
              <a:t>Enquêtes-rapport</a:t>
            </a:r>
          </a:p>
          <a:p>
            <a:pPr algn="ctr"/>
            <a:endParaRPr lang="fr-FR" sz="1200" b="1" dirty="0">
              <a:latin typeface="Verdana" pitchFamily="34" charset="0"/>
            </a:endParaRPr>
          </a:p>
        </p:txBody>
      </p:sp>
      <p:grpSp>
        <p:nvGrpSpPr>
          <p:cNvPr id="50" name="Group 27"/>
          <p:cNvGrpSpPr>
            <a:grpSpLocks/>
          </p:cNvGrpSpPr>
          <p:nvPr/>
        </p:nvGrpSpPr>
        <p:grpSpPr bwMode="auto">
          <a:xfrm>
            <a:off x="573505" y="2651920"/>
            <a:ext cx="1955800" cy="2225675"/>
            <a:chOff x="137" y="1296"/>
            <a:chExt cx="1232" cy="1402"/>
          </a:xfrm>
        </p:grpSpPr>
        <p:pic>
          <p:nvPicPr>
            <p:cNvPr id="51" name="Picture 28" descr="Ed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9" y="1296"/>
              <a:ext cx="507" cy="6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2" name="Text Box 29"/>
            <p:cNvSpPr txBox="1">
              <a:spLocks noChangeArrowheads="1"/>
            </p:cNvSpPr>
            <p:nvPr/>
          </p:nvSpPr>
          <p:spPr bwMode="auto">
            <a:xfrm>
              <a:off x="144" y="1987"/>
              <a:ext cx="121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200" b="1" dirty="0">
                  <a:latin typeface="Verdana" pitchFamily="34" charset="0"/>
                </a:rPr>
                <a:t>Emmanuel du Tertre</a:t>
              </a:r>
            </a:p>
          </p:txBody>
        </p:sp>
        <p:sp>
          <p:nvSpPr>
            <p:cNvPr id="53" name="Text Box 30"/>
            <p:cNvSpPr txBox="1">
              <a:spLocks noChangeArrowheads="1"/>
            </p:cNvSpPr>
            <p:nvPr/>
          </p:nvSpPr>
          <p:spPr bwMode="auto">
            <a:xfrm>
              <a:off x="137" y="2160"/>
              <a:ext cx="1232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000" dirty="0">
                  <a:latin typeface="Verdana" pitchFamily="34" charset="0"/>
                </a:rPr>
                <a:t>Responsable du pole</a:t>
              </a:r>
            </a:p>
            <a:p>
              <a:pPr algn="ctr"/>
              <a:r>
                <a:rPr lang="fr-FR" sz="1000" dirty="0">
                  <a:latin typeface="Verdana" pitchFamily="34" charset="0"/>
                </a:rPr>
                <a:t>Aménagement du Territoire</a:t>
              </a:r>
            </a:p>
            <a:p>
              <a:pPr algn="ctr"/>
              <a:r>
                <a:rPr lang="fr-FR" sz="1000" dirty="0">
                  <a:latin typeface="Verdana" pitchFamily="34" charset="0"/>
                </a:rPr>
                <a:t>et Environnement</a:t>
              </a:r>
            </a:p>
            <a:p>
              <a:pPr algn="ctr"/>
              <a:r>
                <a:rPr lang="fr-FR" sz="1000" dirty="0">
                  <a:latin typeface="Verdana" pitchFamily="34" charset="0"/>
                </a:rPr>
                <a:t>03 22 33 69 05</a:t>
              </a:r>
            </a:p>
            <a:p>
              <a:pPr algn="ctr"/>
              <a:r>
                <a:rPr lang="fr-FR" sz="1000" dirty="0">
                  <a:latin typeface="Verdana" pitchFamily="34" charset="0"/>
                </a:rPr>
                <a:t>06 86 37 56 80</a:t>
              </a:r>
            </a:p>
          </p:txBody>
        </p:sp>
      </p:grp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928987" y="5077901"/>
            <a:ext cx="1282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200" b="1">
                <a:latin typeface="Verdana" pitchFamily="34" charset="0"/>
              </a:rPr>
              <a:t>Coordination</a:t>
            </a:r>
          </a:p>
        </p:txBody>
      </p: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240595" y="1577118"/>
            <a:ext cx="87078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Equipe Projet Diagnostic Agricole </a:t>
            </a:r>
          </a:p>
        </p:txBody>
      </p:sp>
      <p:sp>
        <p:nvSpPr>
          <p:cNvPr id="31" name="Rectangle 15"/>
          <p:cNvSpPr>
            <a:spLocks noChangeArrowheads="1"/>
          </p:cNvSpPr>
          <p:nvPr/>
        </p:nvSpPr>
        <p:spPr bwMode="auto">
          <a:xfrm>
            <a:off x="6647875" y="108632"/>
            <a:ext cx="2172597" cy="8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/>
          <a:p>
            <a:pPr algn="r">
              <a:spcAft>
                <a:spcPts val="600"/>
              </a:spcAft>
            </a:pPr>
            <a:r>
              <a:rPr lang="fr-FR" dirty="0" smtClean="0">
                <a:solidFill>
                  <a:schemeClr val="accent6"/>
                </a:solidFill>
                <a:latin typeface="HelveticaNeue Condensed" pitchFamily="34" charset="0"/>
                <a:cs typeface="Arial" pitchFamily="34" charset="0"/>
              </a:rPr>
              <a:t>Présentation de l’équipe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" y="108632"/>
            <a:ext cx="1397908" cy="8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7403748" y="3964520"/>
            <a:ext cx="117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000" dirty="0">
                <a:latin typeface="Verdana" pitchFamily="34" charset="0"/>
              </a:rPr>
              <a:t>Assistante</a:t>
            </a:r>
          </a:p>
          <a:p>
            <a:pPr algn="ctr"/>
            <a:r>
              <a:rPr lang="fr-FR" sz="1000" dirty="0">
                <a:latin typeface="Verdana" pitchFamily="34" charset="0"/>
              </a:rPr>
              <a:t>03 22 33 64 53</a:t>
            </a:r>
          </a:p>
        </p:txBody>
      </p:sp>
      <p:pic>
        <p:nvPicPr>
          <p:cNvPr id="27" name="Picture 27" descr="C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0995" y="2712245"/>
            <a:ext cx="804862" cy="107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7388250" y="4368007"/>
            <a:ext cx="12025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200" b="1" dirty="0">
                <a:latin typeface="Verdana" pitchFamily="34" charset="0"/>
              </a:rPr>
              <a:t>Catherine </a:t>
            </a:r>
            <a:endParaRPr lang="fr-FR" sz="1200" b="1" dirty="0" smtClean="0">
              <a:latin typeface="Verdana" pitchFamily="34" charset="0"/>
            </a:endParaRPr>
          </a:p>
          <a:p>
            <a:pPr algn="ctr"/>
            <a:r>
              <a:rPr lang="fr-FR" sz="1200" b="1" dirty="0" err="1" smtClean="0">
                <a:latin typeface="Verdana" pitchFamily="34" charset="0"/>
              </a:rPr>
              <a:t>Brandicourt</a:t>
            </a:r>
            <a:endParaRPr lang="fr-FR" sz="1200" b="1" dirty="0">
              <a:latin typeface="Verdana" pitchFamily="34" charset="0"/>
            </a:endParaRPr>
          </a:p>
        </p:txBody>
      </p:sp>
      <p:pic>
        <p:nvPicPr>
          <p:cNvPr id="29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1431532" y="548467"/>
            <a:ext cx="4203033" cy="3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1" y="1230729"/>
            <a:ext cx="1006192" cy="1152128"/>
          </a:xfrm>
          <a:prstGeom prst="rect">
            <a:avLst/>
          </a:prstGeom>
        </p:spPr>
      </p:pic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7303393" y="4979810"/>
            <a:ext cx="16379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 smtClean="0">
                <a:latin typeface="Verdana" pitchFamily="34" charset="0"/>
              </a:rPr>
              <a:t>Accueil téléphonique</a:t>
            </a:r>
            <a:endParaRPr lang="fr-FR" sz="12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5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8677275" y="6550223"/>
            <a:ext cx="4667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84FC280-B093-4F71-A39F-B49EF91316C2}" type="slidenum">
              <a:rPr lang="fr-FR" sz="14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18</a:t>
            </a:fld>
            <a:endParaRPr lang="fr-FR" sz="1400" b="1" dirty="0" smtClean="0">
              <a:solidFill>
                <a:prstClr val="black">
                  <a:lumMod val="65000"/>
                  <a:lumOff val="35000"/>
                </a:prstClr>
              </a:solidFill>
              <a:latin typeface="Gill Sans MT" pitchFamily="34" charset="0"/>
            </a:endParaRPr>
          </a:p>
        </p:txBody>
      </p:sp>
      <p:grpSp>
        <p:nvGrpSpPr>
          <p:cNvPr id="77" name="Groupe 76"/>
          <p:cNvGrpSpPr>
            <a:grpSpLocks noChangeAspect="1"/>
          </p:cNvGrpSpPr>
          <p:nvPr/>
        </p:nvGrpSpPr>
        <p:grpSpPr>
          <a:xfrm rot="16200000" flipV="1">
            <a:off x="8800960" y="6514959"/>
            <a:ext cx="307777" cy="378304"/>
            <a:chOff x="736526" y="367200"/>
            <a:chExt cx="792088" cy="973568"/>
          </a:xfrm>
        </p:grpSpPr>
        <p:cxnSp>
          <p:nvCxnSpPr>
            <p:cNvPr id="78" name="Connecteur droit 77"/>
            <p:cNvCxnSpPr/>
            <p:nvPr/>
          </p:nvCxnSpPr>
          <p:spPr>
            <a:xfrm>
              <a:off x="1522251" y="367200"/>
              <a:ext cx="0" cy="97356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 rot="5400000">
              <a:off x="1132570" y="938926"/>
              <a:ext cx="0" cy="7920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1629197" y="1001617"/>
            <a:ext cx="7513659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 rot="5400000">
            <a:off x="-1251881" y="3881125"/>
            <a:ext cx="5856385" cy="973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910637" y="-20499"/>
            <a:ext cx="232219" cy="1022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" y="108632"/>
            <a:ext cx="1397908" cy="8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61300" y="4293096"/>
            <a:ext cx="6115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smtClean="0">
                <a:solidFill>
                  <a:srgbClr val="C00000"/>
                </a:solidFill>
              </a:rPr>
              <a:t>Votre participation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fr-FR" sz="2400" dirty="0" smtClean="0"/>
              <a:t>au diagnostic agricole,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fr-FR" sz="2400" dirty="0" smtClean="0"/>
              <a:t>aux réunions de concertation publiques pour échanger avec vos élus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2411760" y="2930510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La prise en compte des préoccupations agricoles, des projets agricoles dans le </a:t>
            </a:r>
            <a:r>
              <a:rPr lang="fr-FR" sz="2400" dirty="0" err="1" smtClean="0"/>
              <a:t>PLUi</a:t>
            </a:r>
            <a:r>
              <a:rPr lang="fr-FR" sz="2400" dirty="0" smtClean="0"/>
              <a:t> nécessitent : </a:t>
            </a:r>
            <a:endParaRPr lang="fr-FR" sz="2400" dirty="0"/>
          </a:p>
        </p:txBody>
      </p:sp>
      <p:pic>
        <p:nvPicPr>
          <p:cNvPr id="20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1627625" y="548467"/>
            <a:ext cx="4203033" cy="3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909493" y="-20498"/>
            <a:ext cx="233363" cy="1022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07/11/2017</a:t>
            </a:r>
            <a:endParaRPr lang="fr-FR" cap="all" spc="200" dirty="0">
              <a:solidFill>
                <a:prstClr val="white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435"/>
            <a:ext cx="503096" cy="5760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595751">
            <a:off x="1987517" y="1801826"/>
            <a:ext cx="2769769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2400" i="1" dirty="0" smtClean="0">
                <a:latin typeface="Aharoni" pitchFamily="2" charset="-79"/>
                <a:cs typeface="Aharoni" pitchFamily="2" charset="-79"/>
              </a:rPr>
              <a:t>Impliquez-vous </a:t>
            </a:r>
            <a:r>
              <a:rPr lang="fr-FR" sz="2400" i="1" dirty="0">
                <a:latin typeface="Aharoni" pitchFamily="2" charset="-79"/>
                <a:cs typeface="Aharoni" pitchFamily="2" charset="-79"/>
              </a:rPr>
              <a:t>! </a:t>
            </a:r>
            <a:endParaRPr lang="fr-FR" sz="24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4121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8677275" y="6550223"/>
            <a:ext cx="4667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84FC280-B093-4F71-A39F-B49EF91316C2}" type="slidenum">
              <a:rPr lang="fr-FR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19</a:t>
            </a:fld>
            <a:endParaRPr lang="fr-FR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grpSp>
        <p:nvGrpSpPr>
          <p:cNvPr id="77" name="Groupe 76"/>
          <p:cNvGrpSpPr>
            <a:grpSpLocks noChangeAspect="1"/>
          </p:cNvGrpSpPr>
          <p:nvPr/>
        </p:nvGrpSpPr>
        <p:grpSpPr>
          <a:xfrm rot="16200000" flipV="1">
            <a:off x="8800960" y="6514959"/>
            <a:ext cx="307777" cy="378304"/>
            <a:chOff x="736526" y="367200"/>
            <a:chExt cx="792088" cy="973568"/>
          </a:xfrm>
        </p:grpSpPr>
        <p:cxnSp>
          <p:nvCxnSpPr>
            <p:cNvPr id="78" name="Connecteur droit 77"/>
            <p:cNvCxnSpPr/>
            <p:nvPr/>
          </p:nvCxnSpPr>
          <p:spPr>
            <a:xfrm>
              <a:off x="1522251" y="367200"/>
              <a:ext cx="0" cy="97356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 rot="5400000">
              <a:off x="1132570" y="938926"/>
              <a:ext cx="0" cy="7920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1629197" y="1001617"/>
            <a:ext cx="7513659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Text Box 10"/>
          <p:cNvSpPr txBox="1">
            <a:spLocks noChangeArrowheads="1"/>
          </p:cNvSpPr>
          <p:nvPr/>
        </p:nvSpPr>
        <p:spPr bwMode="auto">
          <a:xfrm>
            <a:off x="101058" y="4658362"/>
            <a:ext cx="1529148" cy="172296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Aft>
                <a:spcPts val="600"/>
              </a:spcAft>
            </a:pPr>
            <a:endParaRPr lang="fr-FR" sz="1100" dirty="0">
              <a:latin typeface="HelveticaNeue Condensed" pitchFamily="34" charset="0"/>
              <a:cs typeface="Times New Roman" pitchFamily="4" charset="0"/>
            </a:endParaRPr>
          </a:p>
        </p:txBody>
      </p:sp>
      <p:sp>
        <p:nvSpPr>
          <p:cNvPr id="108" name="Rectangle 107"/>
          <p:cNvSpPr/>
          <p:nvPr/>
        </p:nvSpPr>
        <p:spPr>
          <a:xfrm rot="5400000">
            <a:off x="-1251881" y="3881125"/>
            <a:ext cx="5856385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8910637" y="-20499"/>
            <a:ext cx="232219" cy="1022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83767" y="1484784"/>
            <a:ext cx="374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3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…Merci de votre attention</a:t>
            </a:r>
            <a:endParaRPr lang="fr-FR" b="1" spc="3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420227"/>
            <a:ext cx="1006192" cy="115212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66503" y="2575594"/>
            <a:ext cx="624707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Contact :</a:t>
            </a:r>
          </a:p>
          <a:p>
            <a:pPr algn="ctr"/>
            <a:r>
              <a:rPr lang="fr-FR" dirty="0" smtClean="0"/>
              <a:t>Maryse MAGNIEZ</a:t>
            </a:r>
          </a:p>
          <a:p>
            <a:pPr algn="ctr"/>
            <a:r>
              <a:rPr lang="fr-FR" sz="1200" dirty="0" smtClean="0">
                <a:sym typeface="Wingdings"/>
              </a:rPr>
              <a:t></a:t>
            </a:r>
            <a:r>
              <a:rPr lang="fr-FR" dirty="0" smtClean="0">
                <a:sym typeface="Wingdings"/>
              </a:rPr>
              <a:t> : </a:t>
            </a:r>
            <a:r>
              <a:rPr lang="fr-FR" dirty="0" smtClean="0"/>
              <a:t>03.22.33.69.48</a:t>
            </a:r>
          </a:p>
          <a:p>
            <a:pPr algn="ctr"/>
            <a:r>
              <a:rPr lang="fr-FR" dirty="0" smtClean="0"/>
              <a:t>           m.magniez@somme.chambagri.fr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3281138" y="522745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1600" dirty="0">
                <a:solidFill>
                  <a:schemeClr val="bg1">
                    <a:lumMod val="65000"/>
                  </a:schemeClr>
                </a:solidFill>
              </a:rPr>
              <a:t>Rue Pasteur prolongée</a:t>
            </a:r>
            <a:br>
              <a:rPr lang="fr-FR" sz="16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1600" dirty="0">
                <a:solidFill>
                  <a:schemeClr val="bg1">
                    <a:lumMod val="65000"/>
                  </a:schemeClr>
                </a:solidFill>
              </a:rPr>
              <a:t>80500 Montdidier</a:t>
            </a:r>
          </a:p>
        </p:txBody>
      </p:sp>
      <p:pic>
        <p:nvPicPr>
          <p:cNvPr id="16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1627625" y="551757"/>
            <a:ext cx="4203033" cy="3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3059832" y="4637982"/>
            <a:ext cx="5794680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" y="108632"/>
            <a:ext cx="1397908" cy="8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435"/>
            <a:ext cx="50309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9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8677275" y="6550223"/>
            <a:ext cx="4667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84FC280-B093-4F71-A39F-B49EF91316C2}" type="slidenum">
              <a:rPr lang="fr-FR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2</a:t>
            </a:fld>
            <a:endParaRPr lang="fr-FR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grpSp>
        <p:nvGrpSpPr>
          <p:cNvPr id="77" name="Groupe 76"/>
          <p:cNvGrpSpPr>
            <a:grpSpLocks noChangeAspect="1"/>
          </p:cNvGrpSpPr>
          <p:nvPr/>
        </p:nvGrpSpPr>
        <p:grpSpPr>
          <a:xfrm rot="16200000" flipV="1">
            <a:off x="8800960" y="6514959"/>
            <a:ext cx="307777" cy="378304"/>
            <a:chOff x="736526" y="367200"/>
            <a:chExt cx="792088" cy="973568"/>
          </a:xfrm>
        </p:grpSpPr>
        <p:cxnSp>
          <p:nvCxnSpPr>
            <p:cNvPr id="78" name="Connecteur droit 77"/>
            <p:cNvCxnSpPr/>
            <p:nvPr/>
          </p:nvCxnSpPr>
          <p:spPr>
            <a:xfrm>
              <a:off x="1522251" y="367200"/>
              <a:ext cx="0" cy="97356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 rot="5400000">
              <a:off x="1132570" y="938926"/>
              <a:ext cx="0" cy="7920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1629197" y="1001617"/>
            <a:ext cx="7513659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15"/>
          <p:cNvSpPr>
            <a:spLocks noChangeArrowheads="1"/>
          </p:cNvSpPr>
          <p:nvPr/>
        </p:nvSpPr>
        <p:spPr bwMode="auto">
          <a:xfrm rot="16200000">
            <a:off x="8474979" y="357594"/>
            <a:ext cx="1106760" cy="35057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0"/>
          <a:lstStyle/>
          <a:p>
            <a:pPr algn="ctr">
              <a:spcAft>
                <a:spcPts val="600"/>
              </a:spcAft>
            </a:pPr>
            <a:r>
              <a:rPr lang="fr-FR" sz="800" cap="all" spc="200" dirty="0" err="1" smtClean="0">
                <a:solidFill>
                  <a:schemeClr val="bg1"/>
                </a:solidFill>
                <a:latin typeface="HelveticaNeue Condensed" pitchFamily="34" charset="0"/>
                <a:cs typeface="Arial" pitchFamily="34" charset="0"/>
              </a:rPr>
              <a:t>etyeq</a:t>
            </a:r>
            <a:endParaRPr lang="fr-FR" sz="800" cap="all" spc="200" dirty="0" smtClean="0">
              <a:solidFill>
                <a:schemeClr val="bg1"/>
              </a:solidFill>
              <a:latin typeface="HelveticaNeue Condensed" pitchFamily="34" charset="0"/>
              <a:cs typeface="Arial" pitchFamily="34" charset="0"/>
            </a:endParaRPr>
          </a:p>
        </p:txBody>
      </p:sp>
      <p:sp>
        <p:nvSpPr>
          <p:cNvPr id="26" name="Rectangle 6"/>
          <p:cNvSpPr txBox="1">
            <a:spLocks noChangeArrowheads="1"/>
          </p:cNvSpPr>
          <p:nvPr/>
        </p:nvSpPr>
        <p:spPr bwMode="auto">
          <a:xfrm>
            <a:off x="608801" y="1838303"/>
            <a:ext cx="7794097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7312" eaLnBrk="1" hangingPunct="1">
              <a:spcBef>
                <a:spcPct val="20000"/>
              </a:spcBef>
              <a:defRPr/>
            </a:pPr>
            <a:endParaRPr lang="fr-FR" altLang="fr-FR" sz="1900" dirty="0">
              <a:solidFill>
                <a:srgbClr val="00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369888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sz="1900" b="1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 finalité </a:t>
            </a:r>
            <a:r>
              <a:rPr lang="fr-FR" altLang="fr-FR" sz="1900" b="1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914400" lvl="1" indent="-36988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altLang="fr-FR" sz="1900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Prendre </a:t>
            </a:r>
            <a:r>
              <a:rPr lang="fr-FR" altLang="fr-FR" sz="1900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compte </a:t>
            </a:r>
            <a:r>
              <a:rPr lang="fr-FR" altLang="fr-FR" sz="1900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l’agriculture , ses  </a:t>
            </a:r>
            <a:r>
              <a:rPr lang="fr-FR" altLang="fr-FR" sz="1900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attentes et besoins </a:t>
            </a:r>
            <a:r>
              <a:rPr lang="fr-FR" altLang="fr-FR" sz="1400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 exploitants agricoles en matière de développement agricole sur le territoire</a:t>
            </a:r>
            <a:endParaRPr lang="fr-FR" altLang="fr-FR" sz="1900" dirty="0" smtClean="0">
              <a:solidFill>
                <a:srgbClr val="00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36988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altLang="fr-FR" sz="1900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fr-FR" altLang="fr-FR" sz="1900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onnaître </a:t>
            </a:r>
            <a:r>
              <a:rPr lang="fr-FR" altLang="fr-FR" sz="1900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finement l’occupation de </a:t>
            </a:r>
            <a:r>
              <a:rPr lang="fr-FR" altLang="fr-FR" sz="1900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l’espace, et donc le territoire.</a:t>
            </a:r>
          </a:p>
          <a:p>
            <a:pPr marL="914400" lvl="1" indent="-369888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fr-FR" altLang="fr-FR" sz="1900" dirty="0" smtClean="0">
              <a:solidFill>
                <a:srgbClr val="00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7312" eaLnBrk="1" hangingPunct="1">
              <a:spcBef>
                <a:spcPct val="20000"/>
              </a:spcBef>
              <a:defRPr/>
            </a:pPr>
            <a:r>
              <a:rPr lang="fr-FR" altLang="fr-FR" sz="1900" b="1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</a:t>
            </a:r>
            <a:r>
              <a:rPr lang="fr-FR" altLang="fr-FR" sz="1900" b="1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objectifs principaux</a:t>
            </a:r>
            <a:r>
              <a:rPr lang="fr-FR" altLang="fr-FR" sz="1900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900113" lvl="1" indent="-176213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fr-FR" altLang="fr-FR" sz="1600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territoire rural : avoir un projet cohérent</a:t>
            </a:r>
          </a:p>
          <a:p>
            <a:pPr marL="900113" lvl="1" indent="-176213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fr-FR" altLang="fr-FR" sz="1600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Définir le zonage  et </a:t>
            </a:r>
            <a:r>
              <a:rPr lang="fr-FR" altLang="fr-FR" sz="1600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règlement les </a:t>
            </a:r>
            <a:r>
              <a:rPr lang="fr-FR" altLang="fr-FR" sz="1600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plus adaptés</a:t>
            </a:r>
          </a:p>
          <a:p>
            <a:pPr marL="900113" lvl="1" indent="-176213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fr-FR" altLang="fr-FR" sz="1600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Contribuer au développement de l’activité agricole </a:t>
            </a:r>
            <a:r>
              <a:rPr lang="fr-FR" altLang="fr-FR" sz="1600" u="sng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harmonie avec </a:t>
            </a:r>
            <a:r>
              <a:rPr lang="fr-FR" altLang="fr-FR" sz="1600" u="sng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l’urbanisation</a:t>
            </a:r>
          </a:p>
          <a:p>
            <a:pPr marL="900113" lvl="1" indent="-176213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fr-FR" altLang="fr-FR" sz="1600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altLang="fr-FR" sz="1600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Eviter des soucis une fois le document réalisé</a:t>
            </a:r>
            <a:endParaRPr lang="fr-FR" altLang="fr-FR" sz="1600" dirty="0">
              <a:solidFill>
                <a:srgbClr val="00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00113" lvl="1" indent="-176213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ü"/>
              <a:defRPr/>
            </a:pPr>
            <a:endParaRPr lang="fr-FR" sz="1600" dirty="0">
              <a:solidFill>
                <a:srgbClr val="00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323529" y="1345312"/>
            <a:ext cx="85871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&gt; Pourquoi un diagnostic agricole dans l’élaboration du </a:t>
            </a:r>
            <a:r>
              <a:rPr kumimoji="0" lang="fr-FR" alt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PLUi</a:t>
            </a: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?</a:t>
            </a:r>
          </a:p>
        </p:txBody>
      </p:sp>
      <p:pic>
        <p:nvPicPr>
          <p:cNvPr id="28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110" y="5544608"/>
            <a:ext cx="186213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800275" y="261032"/>
            <a:ext cx="2172597" cy="8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/>
          <a:p>
            <a:pPr algn="r">
              <a:spcAft>
                <a:spcPts val="600"/>
              </a:spcAft>
            </a:pPr>
            <a:r>
              <a:rPr lang="fr-FR" b="1" cap="all" dirty="0" smtClean="0">
                <a:solidFill>
                  <a:schemeClr val="accent6"/>
                </a:solidFill>
                <a:latin typeface="HelveticaNeue Condensed" pitchFamily="34" charset="0"/>
                <a:cs typeface="Arial" pitchFamily="34" charset="0"/>
              </a:rPr>
              <a:t>ENJEUX</a:t>
            </a:r>
            <a:endParaRPr lang="fr-FR" b="1" cap="all" dirty="0">
              <a:solidFill>
                <a:schemeClr val="accent6"/>
              </a:solidFill>
              <a:latin typeface="HelveticaNeue Condensed" pitchFamily="34" charset="0"/>
              <a:cs typeface="Arial" pitchFamily="34" charset="0"/>
            </a:endParaRPr>
          </a:p>
        </p:txBody>
      </p:sp>
      <p:sp>
        <p:nvSpPr>
          <p:cNvPr id="2" name="Flèche courbée vers la droite 1"/>
          <p:cNvSpPr/>
          <p:nvPr/>
        </p:nvSpPr>
        <p:spPr>
          <a:xfrm>
            <a:off x="342340" y="4149080"/>
            <a:ext cx="288032" cy="35098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910637" y="-20499"/>
            <a:ext cx="232219" cy="102211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" y="108632"/>
            <a:ext cx="1397908" cy="8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1431532" y="548467"/>
            <a:ext cx="4203033" cy="3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909493" y="-20498"/>
            <a:ext cx="233363" cy="1022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07/11/2017</a:t>
            </a:r>
            <a:endParaRPr lang="fr-FR" cap="all" spc="200" dirty="0">
              <a:solidFill>
                <a:prstClr val="white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435"/>
            <a:ext cx="50309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6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8677275" y="6550223"/>
            <a:ext cx="4667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84FC280-B093-4F71-A39F-B49EF91316C2}" type="slidenum">
              <a:rPr lang="fr-FR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3</a:t>
            </a:fld>
            <a:endParaRPr lang="fr-FR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grpSp>
        <p:nvGrpSpPr>
          <p:cNvPr id="77" name="Groupe 76"/>
          <p:cNvGrpSpPr>
            <a:grpSpLocks noChangeAspect="1"/>
          </p:cNvGrpSpPr>
          <p:nvPr/>
        </p:nvGrpSpPr>
        <p:grpSpPr>
          <a:xfrm rot="16200000" flipV="1">
            <a:off x="8800960" y="6514959"/>
            <a:ext cx="307777" cy="378304"/>
            <a:chOff x="736526" y="367200"/>
            <a:chExt cx="792088" cy="973568"/>
          </a:xfrm>
        </p:grpSpPr>
        <p:cxnSp>
          <p:nvCxnSpPr>
            <p:cNvPr id="78" name="Connecteur droit 77"/>
            <p:cNvCxnSpPr/>
            <p:nvPr/>
          </p:nvCxnSpPr>
          <p:spPr>
            <a:xfrm>
              <a:off x="1522251" y="367200"/>
              <a:ext cx="0" cy="97356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 rot="5400000">
              <a:off x="1132570" y="938926"/>
              <a:ext cx="0" cy="7920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1629197" y="1001617"/>
            <a:ext cx="7513659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8910637" y="-20499"/>
            <a:ext cx="232219" cy="1022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02803" y="1115453"/>
            <a:ext cx="87078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&gt; Pourquoi un diagnostic agricole dans l’élaboration du </a:t>
            </a:r>
            <a:r>
              <a:rPr kumimoji="0" lang="fr-FR" altLang="fr-FR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PLUi</a:t>
            </a: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?</a:t>
            </a:r>
          </a:p>
        </p:txBody>
      </p:sp>
      <p:sp>
        <p:nvSpPr>
          <p:cNvPr id="19" name="Rectangle 12" descr="25 %"/>
          <p:cNvSpPr>
            <a:spLocks noChangeArrowheads="1"/>
          </p:cNvSpPr>
          <p:nvPr/>
        </p:nvSpPr>
        <p:spPr bwMode="auto">
          <a:xfrm>
            <a:off x="202802" y="1772816"/>
            <a:ext cx="4608512" cy="7016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L’agriculture occupe une place prépondérante dans le territoire</a:t>
            </a:r>
          </a:p>
        </p:txBody>
      </p:sp>
      <p:sp>
        <p:nvSpPr>
          <p:cNvPr id="31" name="Rectangle 15"/>
          <p:cNvSpPr>
            <a:spLocks noChangeArrowheads="1"/>
          </p:cNvSpPr>
          <p:nvPr/>
        </p:nvSpPr>
        <p:spPr bwMode="auto">
          <a:xfrm>
            <a:off x="6800275" y="261032"/>
            <a:ext cx="2172597" cy="8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/>
          <a:p>
            <a:pPr algn="r">
              <a:spcAft>
                <a:spcPts val="600"/>
              </a:spcAft>
            </a:pPr>
            <a:r>
              <a:rPr lang="fr-FR" b="1" cap="all" dirty="0" smtClean="0">
                <a:solidFill>
                  <a:schemeClr val="accent6"/>
                </a:solidFill>
                <a:latin typeface="HelveticaNeue Condensed" pitchFamily="34" charset="0"/>
                <a:cs typeface="Arial" pitchFamily="34" charset="0"/>
              </a:rPr>
              <a:t>ENJEUX</a:t>
            </a:r>
            <a:endParaRPr lang="fr-FR" b="1" cap="all" dirty="0">
              <a:solidFill>
                <a:schemeClr val="accent6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" y="108632"/>
            <a:ext cx="1397908" cy="8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4"/>
          <p:cNvSpPr txBox="1">
            <a:spLocks noChangeArrowheads="1"/>
          </p:cNvSpPr>
          <p:nvPr/>
        </p:nvSpPr>
        <p:spPr bwMode="auto">
          <a:xfrm>
            <a:off x="5697131" y="4149080"/>
            <a:ext cx="3406430" cy="18722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99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altLang="fr-FR" sz="1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9388" marR="0" lvl="1" indent="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269 </a:t>
            </a: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(RGA 2010</a:t>
            </a: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       </a:t>
            </a:r>
          </a:p>
          <a:p>
            <a:pPr marL="179388" marR="0" lvl="1" indent="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et  environ 300 sièges d’exploitations (base CA80 2017)</a:t>
            </a:r>
          </a:p>
          <a:p>
            <a:pPr marL="179388" marR="0" lvl="1" indent="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fr-FR" altLang="fr-FR" sz="1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9388" marR="0" lvl="1" indent="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500 exploitations agricoles </a:t>
            </a: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exploitent sur le territoire (RPG 2014)</a:t>
            </a:r>
          </a:p>
          <a:p>
            <a:pPr marL="179388" marR="0" lvl="1" indent="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fr-FR" altLang="fr-FR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14812" r="4138" b="19095"/>
          <a:stretch/>
        </p:blipFill>
        <p:spPr>
          <a:xfrm>
            <a:off x="36828" y="2555966"/>
            <a:ext cx="5858910" cy="35283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3" r="81735" b="57989"/>
          <a:stretch/>
        </p:blipFill>
        <p:spPr>
          <a:xfrm>
            <a:off x="2627784" y="5441668"/>
            <a:ext cx="1670167" cy="1139717"/>
          </a:xfrm>
          <a:prstGeom prst="rect">
            <a:avLst/>
          </a:prstGeom>
        </p:spPr>
      </p:pic>
      <p:sp>
        <p:nvSpPr>
          <p:cNvPr id="25" name="Text Box 13"/>
          <p:cNvSpPr txBox="1">
            <a:spLocks noChangeArrowheads="1"/>
          </p:cNvSpPr>
          <p:nvPr/>
        </p:nvSpPr>
        <p:spPr bwMode="auto">
          <a:xfrm rot="20999194">
            <a:off x="5750348" y="1788099"/>
            <a:ext cx="3068314" cy="16927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altLang="fr-FR" sz="1600" dirty="0" smtClean="0"/>
              <a:t>Surface territoire :  38 525 ha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fr-FR" altLang="fr-FR" sz="1600" dirty="0" smtClean="0"/>
              <a:t>75% du territoire est agricole (28 770 ha)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fr-FR" altLang="fr-FR" sz="1600" dirty="0" smtClean="0"/>
              <a:t>8% surfaces boisées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fr-FR" altLang="fr-FR" sz="1600" dirty="0" smtClean="0"/>
              <a:t>5% de surfaces artificialisées</a:t>
            </a:r>
          </a:p>
        </p:txBody>
      </p:sp>
      <p:pic>
        <p:nvPicPr>
          <p:cNvPr id="24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1431532" y="548467"/>
            <a:ext cx="4203033" cy="3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8909493" y="-20498"/>
            <a:ext cx="233363" cy="1022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07/11/2017</a:t>
            </a:r>
            <a:endParaRPr lang="fr-FR" cap="all" spc="200" dirty="0">
              <a:solidFill>
                <a:prstClr val="white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435"/>
            <a:ext cx="50309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6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8677275" y="6550223"/>
            <a:ext cx="4667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84FC280-B093-4F71-A39F-B49EF91316C2}" type="slidenum">
              <a:rPr lang="fr-FR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4</a:t>
            </a:fld>
            <a:endParaRPr lang="fr-FR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grpSp>
        <p:nvGrpSpPr>
          <p:cNvPr id="77" name="Groupe 76"/>
          <p:cNvGrpSpPr>
            <a:grpSpLocks noChangeAspect="1"/>
          </p:cNvGrpSpPr>
          <p:nvPr/>
        </p:nvGrpSpPr>
        <p:grpSpPr>
          <a:xfrm rot="16200000" flipV="1">
            <a:off x="8800960" y="6514959"/>
            <a:ext cx="307777" cy="378304"/>
            <a:chOff x="736526" y="367200"/>
            <a:chExt cx="792088" cy="973568"/>
          </a:xfrm>
        </p:grpSpPr>
        <p:cxnSp>
          <p:nvCxnSpPr>
            <p:cNvPr id="78" name="Connecteur droit 77"/>
            <p:cNvCxnSpPr/>
            <p:nvPr/>
          </p:nvCxnSpPr>
          <p:spPr>
            <a:xfrm>
              <a:off x="1522251" y="367200"/>
              <a:ext cx="0" cy="97356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 rot="5400000">
              <a:off x="1132570" y="938926"/>
              <a:ext cx="0" cy="7920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1629197" y="1001617"/>
            <a:ext cx="7513659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8910637" y="-20499"/>
            <a:ext cx="232219" cy="1022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02803" y="1115453"/>
            <a:ext cx="87078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&gt; Le diagnostic agricole,</a:t>
            </a:r>
            <a:r>
              <a:rPr kumimoji="0" lang="fr-FR" altLang="fr-FR" sz="2400" b="1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une nécessité</a:t>
            </a:r>
            <a:endParaRPr kumimoji="0" lang="fr-FR" altLang="fr-FR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grpSp>
        <p:nvGrpSpPr>
          <p:cNvPr id="26" name="Groupe 6"/>
          <p:cNvGrpSpPr>
            <a:grpSpLocks/>
          </p:cNvGrpSpPr>
          <p:nvPr/>
        </p:nvGrpSpPr>
        <p:grpSpPr bwMode="auto">
          <a:xfrm>
            <a:off x="376168" y="2420888"/>
            <a:ext cx="4138612" cy="3312368"/>
            <a:chOff x="99250" y="1814286"/>
            <a:chExt cx="4138921" cy="3468913"/>
          </a:xfrm>
        </p:grpSpPr>
        <p:pic>
          <p:nvPicPr>
            <p:cNvPr id="28" name="Image 15" descr="Carte ENJEUX AGRICOLES LE BOSQUEL.pdf - Adobe Reader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32" t="17369" r="35867" b="19388"/>
            <a:stretch>
              <a:fillRect/>
            </a:stretch>
          </p:blipFill>
          <p:spPr bwMode="auto">
            <a:xfrm>
              <a:off x="99250" y="1814286"/>
              <a:ext cx="4138921" cy="34689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1635334" y="2606426"/>
              <a:ext cx="857314" cy="31910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4811387" y="2225886"/>
            <a:ext cx="4018552" cy="37954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pour </a:t>
            </a: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identifier</a:t>
            </a: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les parcelles stratégiques </a:t>
            </a: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pour les exploitants : faire valoir, aménagements agricoles, prairies, contrats environnementaux… 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les bâtiments de l’exploitation :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périmètre de réciprocité, besoin d’extension, changements de destination..</a:t>
            </a:r>
          </a:p>
          <a:p>
            <a:pPr marL="457200" lvl="0" indent="-457200" algn="l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Les 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projets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de l’exploitation</a:t>
            </a: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6800275" y="261032"/>
            <a:ext cx="2172597" cy="8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/>
          <a:p>
            <a:pPr algn="r">
              <a:spcAft>
                <a:spcPts val="600"/>
              </a:spcAft>
            </a:pPr>
            <a:r>
              <a:rPr lang="fr-FR" b="1" cap="all" dirty="0" smtClean="0">
                <a:solidFill>
                  <a:schemeClr val="accent6"/>
                </a:solidFill>
                <a:latin typeface="HelveticaNeue Condensed" pitchFamily="34" charset="0"/>
                <a:cs typeface="Arial" pitchFamily="34" charset="0"/>
              </a:rPr>
              <a:t>ENJEUX</a:t>
            </a:r>
            <a:endParaRPr lang="fr-FR" b="1" cap="all" dirty="0">
              <a:solidFill>
                <a:schemeClr val="accent6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" y="108632"/>
            <a:ext cx="1397908" cy="8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1431532" y="548467"/>
            <a:ext cx="4203033" cy="3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8909493" y="-20498"/>
            <a:ext cx="233363" cy="1022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07/11/2017</a:t>
            </a:r>
            <a:endParaRPr lang="fr-FR" cap="all" spc="200" dirty="0">
              <a:solidFill>
                <a:prstClr val="white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435"/>
            <a:ext cx="50309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1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8677275" y="6550223"/>
            <a:ext cx="4667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84FC280-B093-4F71-A39F-B49EF91316C2}" type="slidenum">
              <a:rPr lang="fr-FR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5</a:t>
            </a:fld>
            <a:endParaRPr lang="fr-FR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grpSp>
        <p:nvGrpSpPr>
          <p:cNvPr id="77" name="Groupe 76"/>
          <p:cNvGrpSpPr>
            <a:grpSpLocks noChangeAspect="1"/>
          </p:cNvGrpSpPr>
          <p:nvPr/>
        </p:nvGrpSpPr>
        <p:grpSpPr>
          <a:xfrm rot="16200000" flipV="1">
            <a:off x="8800960" y="6514959"/>
            <a:ext cx="307777" cy="378304"/>
            <a:chOff x="736526" y="367200"/>
            <a:chExt cx="792088" cy="973568"/>
          </a:xfrm>
        </p:grpSpPr>
        <p:cxnSp>
          <p:nvCxnSpPr>
            <p:cNvPr id="78" name="Connecteur droit 77"/>
            <p:cNvCxnSpPr/>
            <p:nvPr/>
          </p:nvCxnSpPr>
          <p:spPr>
            <a:xfrm>
              <a:off x="1522251" y="367200"/>
              <a:ext cx="0" cy="97356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 rot="5400000">
              <a:off x="1132570" y="938926"/>
              <a:ext cx="0" cy="7920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1629197" y="1001617"/>
            <a:ext cx="7513659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8910637" y="-20499"/>
            <a:ext cx="232219" cy="1022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02803" y="1115453"/>
            <a:ext cx="87078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&gt; Le diagnostic</a:t>
            </a:r>
            <a:r>
              <a:rPr kumimoji="0" lang="fr-FR" altLang="fr-FR" sz="2400" b="1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agricole, c’est se donner les moyens </a:t>
            </a:r>
            <a:endParaRPr kumimoji="0" lang="fr-FR" altLang="fr-FR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5" t="19315" r="19154" b="22722"/>
          <a:stretch>
            <a:fillRect/>
          </a:stretch>
        </p:blipFill>
        <p:spPr bwMode="auto">
          <a:xfrm>
            <a:off x="323850" y="1989138"/>
            <a:ext cx="4176713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4710113" y="1989138"/>
            <a:ext cx="42672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1600" dirty="0" smtClean="0">
                <a:latin typeface="Verdana" panose="020B0604030504040204" pitchFamily="34" charset="0"/>
              </a:rPr>
              <a:t>de </a:t>
            </a:r>
            <a:r>
              <a:rPr lang="fr-FR" altLang="fr-FR" sz="1600" dirty="0">
                <a:latin typeface="Verdana" panose="020B0604030504040204" pitchFamily="34" charset="0"/>
              </a:rPr>
              <a:t>prendre en compte l’activité agricole au moment des choix qui seront faits en matière d’urbanisme</a:t>
            </a:r>
          </a:p>
          <a:p>
            <a:pPr eaLnBrk="1" hangingPunct="1">
              <a:defRPr/>
            </a:pPr>
            <a:endParaRPr lang="fr-FR" altLang="fr-FR" sz="1600" dirty="0">
              <a:latin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fr-FR" altLang="fr-FR" sz="1400" dirty="0">
                <a:latin typeface="Verdana" panose="020B0604030504040204" pitchFamily="34" charset="0"/>
              </a:rPr>
              <a:t>ex : pour éviter l’enclavement progressif des fermes</a:t>
            </a:r>
          </a:p>
          <a:p>
            <a:pPr eaLnBrk="1" hangingPunct="1">
              <a:defRPr/>
            </a:pPr>
            <a:endParaRPr lang="fr-FR" altLang="fr-FR" sz="1400" dirty="0">
              <a:latin typeface="Verdana" panose="020B060403050404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1600" dirty="0" smtClean="0">
                <a:latin typeface="Verdana" panose="020B0604030504040204" pitchFamily="34" charset="0"/>
              </a:rPr>
              <a:t>De </a:t>
            </a:r>
            <a:r>
              <a:rPr lang="fr-FR" altLang="fr-FR" sz="1600" dirty="0">
                <a:latin typeface="Verdana" panose="020B0604030504040204" pitchFamily="34" charset="0"/>
              </a:rPr>
              <a:t>disposer d’une information indispensable pour respecter les réglementations en vigueur</a:t>
            </a:r>
            <a:r>
              <a:rPr lang="fr-FR" altLang="fr-FR" dirty="0"/>
              <a:t> </a:t>
            </a:r>
          </a:p>
          <a:p>
            <a:pPr eaLnBrk="1" hangingPunct="1">
              <a:defRPr/>
            </a:pPr>
            <a:endParaRPr lang="fr-FR" altLang="fr-FR" dirty="0"/>
          </a:p>
          <a:p>
            <a:pPr eaLnBrk="1" hangingPunct="1">
              <a:defRPr/>
            </a:pPr>
            <a:r>
              <a:rPr lang="fr-FR" altLang="fr-FR" sz="1400" dirty="0">
                <a:latin typeface="Verdana" panose="020B0604030504040204" pitchFamily="34" charset="0"/>
              </a:rPr>
              <a:t>ex : repérer les bâtiments qui font l’objet d’un périmètre d’éloignement</a:t>
            </a:r>
          </a:p>
          <a:p>
            <a:pPr eaLnBrk="1" hangingPunct="1">
              <a:defRPr/>
            </a:pPr>
            <a:endParaRPr lang="fr-FR" altLang="fr-FR" sz="1400" dirty="0">
              <a:latin typeface="Verdana" panose="020B0604030504040204" pitchFamily="34" charset="0"/>
            </a:endParaRPr>
          </a:p>
          <a:p>
            <a:pPr eaLnBrk="1" hangingPunct="1">
              <a:buFontTx/>
              <a:buChar char="-"/>
              <a:defRPr/>
            </a:pPr>
            <a:endParaRPr lang="fr-FR" altLang="fr-FR" sz="800" dirty="0">
              <a:latin typeface="Verdana" panose="020B0604030504040204" pitchFamily="34" charset="0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6800275" y="261032"/>
            <a:ext cx="2172597" cy="8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/>
          <a:p>
            <a:pPr algn="r">
              <a:spcAft>
                <a:spcPts val="600"/>
              </a:spcAft>
            </a:pPr>
            <a:r>
              <a:rPr lang="fr-FR" b="1" cap="all" dirty="0" smtClean="0">
                <a:solidFill>
                  <a:schemeClr val="accent6"/>
                </a:solidFill>
                <a:latin typeface="HelveticaNeue Condensed" pitchFamily="34" charset="0"/>
                <a:cs typeface="Arial" pitchFamily="34" charset="0"/>
              </a:rPr>
              <a:t>ENJEUX</a:t>
            </a:r>
            <a:endParaRPr lang="fr-FR" b="1" cap="all" dirty="0">
              <a:solidFill>
                <a:schemeClr val="accent6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" y="108632"/>
            <a:ext cx="1397908" cy="8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1431532" y="548467"/>
            <a:ext cx="4203033" cy="3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8909493" y="-20498"/>
            <a:ext cx="233363" cy="1022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07/11/2017</a:t>
            </a:r>
            <a:endParaRPr lang="fr-FR" cap="all" spc="200" dirty="0">
              <a:solidFill>
                <a:prstClr val="white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435"/>
            <a:ext cx="50309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9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8677275" y="6550223"/>
            <a:ext cx="4667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84FC280-B093-4F71-A39F-B49EF91316C2}" type="slidenum">
              <a:rPr lang="fr-FR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6</a:t>
            </a:fld>
            <a:endParaRPr lang="fr-FR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grpSp>
        <p:nvGrpSpPr>
          <p:cNvPr id="77" name="Groupe 76"/>
          <p:cNvGrpSpPr>
            <a:grpSpLocks noChangeAspect="1"/>
          </p:cNvGrpSpPr>
          <p:nvPr/>
        </p:nvGrpSpPr>
        <p:grpSpPr>
          <a:xfrm rot="16200000" flipV="1">
            <a:off x="8800960" y="6514959"/>
            <a:ext cx="307777" cy="378304"/>
            <a:chOff x="736526" y="367200"/>
            <a:chExt cx="792088" cy="973568"/>
          </a:xfrm>
        </p:grpSpPr>
        <p:cxnSp>
          <p:nvCxnSpPr>
            <p:cNvPr id="78" name="Connecteur droit 77"/>
            <p:cNvCxnSpPr/>
            <p:nvPr/>
          </p:nvCxnSpPr>
          <p:spPr>
            <a:xfrm>
              <a:off x="1522251" y="367200"/>
              <a:ext cx="0" cy="97356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 rot="5400000">
              <a:off x="1132570" y="938926"/>
              <a:ext cx="0" cy="7920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1629197" y="1001617"/>
            <a:ext cx="7513659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8910637" y="-20499"/>
            <a:ext cx="232219" cy="1022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06214" y="1159985"/>
            <a:ext cx="87078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&gt; Le diagnostic</a:t>
            </a:r>
            <a:r>
              <a:rPr kumimoji="0" lang="fr-FR" altLang="fr-FR" sz="2400" b="1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agricole, c’est se donner les moyens </a:t>
            </a:r>
            <a:endParaRPr kumimoji="0" lang="fr-FR" altLang="fr-FR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pic>
        <p:nvPicPr>
          <p:cNvPr id="17" name="Picture 4" descr="HEBCREPIN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772816"/>
            <a:ext cx="6253163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05655" y="4797152"/>
            <a:ext cx="8383588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De Faciliter d’éventuels projets de diversification d’activités comme les gîtes ou la vente à la ferme.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ex </a:t>
            </a: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: identifier dans le </a:t>
            </a:r>
            <a:r>
              <a:rPr kumimoji="0" lang="fr-FR" alt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PLUi</a:t>
            </a:r>
            <a:r>
              <a:rPr kumimoji="0" lang="fr-FR" alt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les bâtiments susceptibles de changer de destination </a:t>
            </a:r>
            <a:endParaRPr kumimoji="0" lang="fr-FR" altLang="fr-FR" sz="1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1600" kern="0" dirty="0">
              <a:solidFill>
                <a:sysClr val="windowText" lastClr="000000"/>
              </a:solidFill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De maintenir un tissu rural</a:t>
            </a:r>
            <a:endParaRPr kumimoji="0" lang="fr-FR" altLang="fr-FR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6800275" y="261032"/>
            <a:ext cx="2172597" cy="8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/>
          <a:p>
            <a:pPr algn="r">
              <a:spcAft>
                <a:spcPts val="600"/>
              </a:spcAft>
            </a:pPr>
            <a:r>
              <a:rPr lang="fr-FR" b="1" cap="all" dirty="0" smtClean="0">
                <a:solidFill>
                  <a:schemeClr val="accent6"/>
                </a:solidFill>
                <a:latin typeface="HelveticaNeue Condensed" pitchFamily="34" charset="0"/>
                <a:cs typeface="Arial" pitchFamily="34" charset="0"/>
              </a:rPr>
              <a:t>ENJEUX</a:t>
            </a:r>
            <a:endParaRPr lang="fr-FR" b="1" cap="all" dirty="0">
              <a:solidFill>
                <a:schemeClr val="accent6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" y="108632"/>
            <a:ext cx="1397908" cy="8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1431532" y="548467"/>
            <a:ext cx="4203033" cy="3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8909493" y="-20498"/>
            <a:ext cx="233363" cy="1022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07/11/2017</a:t>
            </a:r>
            <a:endParaRPr lang="fr-FR" cap="all" spc="200" dirty="0">
              <a:solidFill>
                <a:prstClr val="white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435"/>
            <a:ext cx="50309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8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8677275" y="6550223"/>
            <a:ext cx="4667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84FC280-B093-4F71-A39F-B49EF91316C2}" type="slidenum">
              <a:rPr lang="fr-FR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7</a:t>
            </a:fld>
            <a:endParaRPr lang="fr-FR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grpSp>
        <p:nvGrpSpPr>
          <p:cNvPr id="77" name="Groupe 76"/>
          <p:cNvGrpSpPr>
            <a:grpSpLocks noChangeAspect="1"/>
          </p:cNvGrpSpPr>
          <p:nvPr/>
        </p:nvGrpSpPr>
        <p:grpSpPr>
          <a:xfrm rot="16200000" flipV="1">
            <a:off x="8800960" y="6514959"/>
            <a:ext cx="307777" cy="378304"/>
            <a:chOff x="736526" y="367200"/>
            <a:chExt cx="792088" cy="973568"/>
          </a:xfrm>
        </p:grpSpPr>
        <p:cxnSp>
          <p:nvCxnSpPr>
            <p:cNvPr id="78" name="Connecteur droit 77"/>
            <p:cNvCxnSpPr/>
            <p:nvPr/>
          </p:nvCxnSpPr>
          <p:spPr>
            <a:xfrm>
              <a:off x="1522251" y="367200"/>
              <a:ext cx="0" cy="97356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 rot="5400000">
              <a:off x="1132570" y="938926"/>
              <a:ext cx="0" cy="7920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1629197" y="1001617"/>
            <a:ext cx="7513659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8910637" y="-20499"/>
            <a:ext cx="232219" cy="1022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06214" y="1159985"/>
            <a:ext cx="87078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&gt; Le diagnostic</a:t>
            </a:r>
            <a:r>
              <a:rPr kumimoji="0" lang="fr-FR" altLang="fr-FR" sz="2400" b="1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agricole, c’est se donner les moyens </a:t>
            </a:r>
            <a:endParaRPr kumimoji="0" lang="fr-FR" altLang="fr-FR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4560131" y="2447567"/>
            <a:ext cx="45720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2000" dirty="0" smtClean="0">
              <a:latin typeface="Verdana" panose="020B0604030504040204" pitchFamily="34" charset="0"/>
            </a:endParaRPr>
          </a:p>
          <a:p>
            <a:pPr eaLnBrk="1" hangingPunct="1">
              <a:defRPr/>
            </a:pPr>
            <a:endParaRPr lang="fr-FR" altLang="fr-FR" sz="2000" dirty="0">
              <a:latin typeface="Verdana" panose="020B0604030504040204" pitchFamily="34" charset="0"/>
            </a:endParaRPr>
          </a:p>
          <a:p>
            <a:pPr eaLnBrk="1" hangingPunct="1">
              <a:defRPr/>
            </a:pPr>
            <a:endParaRPr lang="fr-FR" altLang="fr-FR" sz="2000" dirty="0" smtClean="0">
              <a:latin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fr-FR" altLang="fr-FR" sz="2000" dirty="0" smtClean="0">
                <a:latin typeface="Verdana" panose="020B0604030504040204" pitchFamily="34" charset="0"/>
              </a:rPr>
              <a:t>de </a:t>
            </a:r>
            <a:r>
              <a:rPr lang="fr-FR" altLang="fr-FR" sz="2000" dirty="0">
                <a:latin typeface="Verdana" panose="020B0604030504040204" pitchFamily="34" charset="0"/>
              </a:rPr>
              <a:t>traiter à une échelle pertinente </a:t>
            </a:r>
            <a:endParaRPr lang="fr-FR" altLang="fr-FR" sz="2000" dirty="0" smtClean="0">
              <a:latin typeface="Verdana" panose="020B060403050404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000" dirty="0" smtClean="0">
                <a:latin typeface="Verdana" panose="020B0604030504040204" pitchFamily="34" charset="0"/>
              </a:rPr>
              <a:t>des </a:t>
            </a:r>
            <a:r>
              <a:rPr lang="fr-FR" altLang="fr-FR" sz="2000" dirty="0">
                <a:latin typeface="Verdana" panose="020B0604030504040204" pitchFamily="34" charset="0"/>
              </a:rPr>
              <a:t>problématiques telles que les circulations des engins agricoles, </a:t>
            </a:r>
            <a:endParaRPr lang="fr-FR" altLang="fr-FR" sz="2000" dirty="0" smtClean="0">
              <a:latin typeface="Verdana" panose="020B0604030504040204" pitchFamily="34" charset="0"/>
            </a:endParaRPr>
          </a:p>
          <a:p>
            <a:pPr marL="271463" eaLnBrk="1" hangingPunct="1">
              <a:defRPr/>
            </a:pPr>
            <a:r>
              <a:rPr lang="fr-FR" altLang="fr-FR" sz="1400" dirty="0" smtClean="0">
                <a:latin typeface="Verdana" panose="020B0604030504040204" pitchFamily="34" charset="0"/>
              </a:rPr>
              <a:t>ex </a:t>
            </a:r>
            <a:r>
              <a:rPr lang="fr-FR" altLang="fr-FR" sz="1400" dirty="0">
                <a:latin typeface="Verdana" panose="020B0604030504040204" pitchFamily="34" charset="0"/>
              </a:rPr>
              <a:t>: identifier les circuits empruntés par les machines et les points de blocages </a:t>
            </a:r>
            <a:r>
              <a:rPr lang="fr-FR" altLang="fr-FR" sz="1400" dirty="0" smtClean="0">
                <a:latin typeface="Verdana" panose="020B0604030504040204" pitchFamily="34" charset="0"/>
              </a:rPr>
              <a:t>(difficultés de passage, parcelles non accessibles…)pour </a:t>
            </a:r>
            <a:r>
              <a:rPr lang="fr-FR" altLang="fr-FR" sz="1400" dirty="0">
                <a:latin typeface="Verdana" panose="020B0604030504040204" pitchFamily="34" charset="0"/>
              </a:rPr>
              <a:t>trouver des solutions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fr-FR" altLang="fr-FR" sz="2000" dirty="0" smtClean="0">
              <a:latin typeface="Verdana" panose="020B060403050404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000" dirty="0" smtClean="0">
                <a:latin typeface="Verdana" panose="020B0604030504040204" pitchFamily="34" charset="0"/>
              </a:rPr>
              <a:t>les </a:t>
            </a:r>
            <a:r>
              <a:rPr lang="fr-FR" altLang="fr-FR" sz="2000" dirty="0">
                <a:latin typeface="Verdana" panose="020B0604030504040204" pitchFamily="34" charset="0"/>
              </a:rPr>
              <a:t>problèmes d’érosion </a:t>
            </a:r>
            <a:r>
              <a:rPr lang="fr-FR" altLang="fr-FR" sz="2000" dirty="0" smtClean="0">
                <a:latin typeface="Verdana" panose="020B0604030504040204" pitchFamily="34" charset="0"/>
              </a:rPr>
              <a:t>des </a:t>
            </a:r>
            <a:r>
              <a:rPr lang="fr-FR" altLang="fr-FR" sz="2000" dirty="0">
                <a:latin typeface="Verdana" panose="020B0604030504040204" pitchFamily="34" charset="0"/>
              </a:rPr>
              <a:t>sols (ruissellement</a:t>
            </a:r>
            <a:r>
              <a:rPr lang="fr-FR" altLang="fr-FR" sz="2000" dirty="0" smtClean="0">
                <a:latin typeface="Verdana" panose="020B0604030504040204" pitchFamily="34" charset="0"/>
              </a:rPr>
              <a:t>)</a:t>
            </a:r>
            <a:endParaRPr lang="fr-FR" altLang="fr-FR" sz="800" dirty="0">
              <a:latin typeface="Verdana" panose="020B0604030504040204" pitchFamily="34" charset="0"/>
            </a:endParaRPr>
          </a:p>
          <a:p>
            <a:pPr algn="ctr" eaLnBrk="1" hangingPunct="1">
              <a:defRPr/>
            </a:pPr>
            <a:endParaRPr lang="fr-FR" altLang="fr-FR" sz="1400" dirty="0">
              <a:latin typeface="Verdana" panose="020B0604030504040204" pitchFamily="34" charset="0"/>
            </a:endParaRPr>
          </a:p>
        </p:txBody>
      </p:sp>
      <p:pic>
        <p:nvPicPr>
          <p:cNvPr id="20" name="Picture 5" descr="les-risques-lies-au-mauvais-etat-de-l-ouvrage-ont-contraint-la-mairie-a-en-interdire-la-circulation-automobile-agricole-et-forestiere-depuis-deja-plusieurs-annees-photo-a-l-%28clp%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9" t="11151" b="39046"/>
          <a:stretch>
            <a:fillRect/>
          </a:stretch>
        </p:blipFill>
        <p:spPr bwMode="auto">
          <a:xfrm>
            <a:off x="6831013" y="1668397"/>
            <a:ext cx="13287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ANd9GcSL9JwaDV1UmED-W8k1sf9BoaxNxM-POS0MjuSrbPzM7KOJaKYsY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/>
          <a:stretch>
            <a:fillRect/>
          </a:stretch>
        </p:blipFill>
        <p:spPr bwMode="auto">
          <a:xfrm>
            <a:off x="678357" y="1710119"/>
            <a:ext cx="2753122" cy="152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T:\3000 CH1 - CO-CONSTRUCTION\3300 Charte Terres en Villes\3320 EVALUATION CROISEE expérimenation Angers-Amiens\Documents territoires\Angers doc\photos\Périurbain 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7"/>
          <a:stretch>
            <a:fillRect/>
          </a:stretch>
        </p:blipFill>
        <p:spPr bwMode="auto">
          <a:xfrm>
            <a:off x="4008189" y="1710119"/>
            <a:ext cx="2135733" cy="143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4818063"/>
            <a:ext cx="2371725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7" y="3591718"/>
            <a:ext cx="2403475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6800275" y="261032"/>
            <a:ext cx="2172597" cy="8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/>
          <a:p>
            <a:pPr algn="r">
              <a:spcAft>
                <a:spcPts val="600"/>
              </a:spcAft>
            </a:pPr>
            <a:r>
              <a:rPr lang="fr-FR" b="1" cap="all" dirty="0" smtClean="0">
                <a:solidFill>
                  <a:schemeClr val="accent6"/>
                </a:solidFill>
                <a:latin typeface="HelveticaNeue Condensed" pitchFamily="34" charset="0"/>
                <a:cs typeface="Arial" pitchFamily="34" charset="0"/>
              </a:rPr>
              <a:t>ENJEUX</a:t>
            </a:r>
            <a:endParaRPr lang="fr-FR" b="1" cap="all" dirty="0">
              <a:solidFill>
                <a:schemeClr val="accent6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" y="108632"/>
            <a:ext cx="1397908" cy="8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1431532" y="548467"/>
            <a:ext cx="4203033" cy="3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8909493" y="-20498"/>
            <a:ext cx="233363" cy="1022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07/11/2017</a:t>
            </a:r>
            <a:endParaRPr lang="fr-FR" cap="all" spc="200" dirty="0">
              <a:solidFill>
                <a:prstClr val="white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435"/>
            <a:ext cx="50309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7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8677275" y="6550223"/>
            <a:ext cx="4667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84FC280-B093-4F71-A39F-B49EF91316C2}" type="slidenum">
              <a:rPr lang="fr-FR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8</a:t>
            </a:fld>
            <a:endParaRPr lang="fr-FR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grpSp>
        <p:nvGrpSpPr>
          <p:cNvPr id="77" name="Groupe 76"/>
          <p:cNvGrpSpPr>
            <a:grpSpLocks noChangeAspect="1"/>
          </p:cNvGrpSpPr>
          <p:nvPr/>
        </p:nvGrpSpPr>
        <p:grpSpPr>
          <a:xfrm rot="16200000" flipV="1">
            <a:off x="8800960" y="6514959"/>
            <a:ext cx="307777" cy="378304"/>
            <a:chOff x="736526" y="367200"/>
            <a:chExt cx="792088" cy="973568"/>
          </a:xfrm>
        </p:grpSpPr>
        <p:cxnSp>
          <p:nvCxnSpPr>
            <p:cNvPr id="78" name="Connecteur droit 77"/>
            <p:cNvCxnSpPr/>
            <p:nvPr/>
          </p:nvCxnSpPr>
          <p:spPr>
            <a:xfrm>
              <a:off x="1522251" y="367200"/>
              <a:ext cx="0" cy="97356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 rot="5400000">
              <a:off x="1132570" y="938926"/>
              <a:ext cx="0" cy="7920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1629197" y="1001617"/>
            <a:ext cx="7513659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15"/>
          <p:cNvSpPr>
            <a:spLocks noChangeArrowheads="1"/>
          </p:cNvSpPr>
          <p:nvPr/>
        </p:nvSpPr>
        <p:spPr bwMode="auto">
          <a:xfrm>
            <a:off x="6647875" y="108632"/>
            <a:ext cx="2172597" cy="8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/>
          <a:p>
            <a:pPr algn="r">
              <a:spcAft>
                <a:spcPts val="600"/>
              </a:spcAft>
            </a:pPr>
            <a:r>
              <a:rPr lang="fr-FR" b="1" cap="all" dirty="0" err="1">
                <a:solidFill>
                  <a:schemeClr val="accent6"/>
                </a:solidFill>
                <a:latin typeface="HelveticaNeue Condensed" pitchFamily="34" charset="0"/>
                <a:cs typeface="Arial" pitchFamily="34" charset="0"/>
              </a:rPr>
              <a:t>Methodologie</a:t>
            </a:r>
            <a:endParaRPr lang="fr-FR" b="1" cap="all" dirty="0">
              <a:solidFill>
                <a:schemeClr val="accent6"/>
              </a:solidFill>
              <a:latin typeface="HelveticaNeue Condensed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910637" y="-20499"/>
            <a:ext cx="232219" cy="1022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02803" y="1115453"/>
            <a:ext cx="87078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&gt; Une méthodologie quasi</a:t>
            </a:r>
            <a:r>
              <a:rPr kumimoji="0" lang="fr-FR" altLang="fr-FR" sz="2400" b="1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exhaustive</a:t>
            </a:r>
            <a:r>
              <a:rPr kumimoji="0" lang="fr-FR" altLang="fr-FR" sz="2400" b="1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endParaRPr kumimoji="0" lang="fr-FR" altLang="fr-FR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224028" y="1772817"/>
            <a:ext cx="854167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369888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démarche collective d’informations :</a:t>
            </a:r>
          </a:p>
          <a:p>
            <a:pPr marL="914400" lvl="1" indent="-369888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b="1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Réunion de présentation aux agriculteurs </a:t>
            </a:r>
          </a:p>
          <a:p>
            <a:pPr marL="1287462" lvl="2" indent="-285750" eaLnBrk="1" hangingPunct="1">
              <a:spcBef>
                <a:spcPct val="20000"/>
              </a:spcBef>
              <a:buFontTx/>
              <a:buChar char="-"/>
              <a:defRPr/>
            </a:pPr>
            <a:r>
              <a:rPr lang="fr-FR" alt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Réunion de lancement et de présentation du </a:t>
            </a:r>
            <a:r>
              <a:rPr lang="fr-FR" altLang="fr-F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PLUi</a:t>
            </a:r>
            <a:r>
              <a:rPr lang="fr-FR" alt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de la démarche de diagnostic agricole</a:t>
            </a:r>
          </a:p>
          <a:p>
            <a:pPr marL="1001712" lvl="2" eaLnBrk="1" hangingPunct="1">
              <a:spcBef>
                <a:spcPct val="20000"/>
              </a:spcBef>
              <a:defRPr/>
            </a:pPr>
            <a:endParaRPr lang="fr-FR" altLang="fr-FR" sz="1400" dirty="0">
              <a:solidFill>
                <a:srgbClr val="00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369888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contact direct</a:t>
            </a:r>
          </a:p>
          <a:p>
            <a:pPr marL="719138" indent="-27305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fr-FR" altLang="fr-FR" b="1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Entretien individuel </a:t>
            </a:r>
            <a:r>
              <a:rPr lang="fr-FR" altLang="fr-FR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 siège de l’exploitation pour les exploitants qui ont leur siège sur la </a:t>
            </a:r>
            <a:r>
              <a:rPr lang="fr-FR" altLang="fr-FR" dirty="0" err="1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</a:t>
            </a:r>
            <a:r>
              <a:rPr lang="fr-FR" altLang="fr-FR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fr-FR" altLang="fr-FR" dirty="0" err="1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</a:t>
            </a:r>
            <a:endParaRPr lang="fr-FR" altLang="fr-FR" dirty="0" smtClean="0">
              <a:solidFill>
                <a:srgbClr val="00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369888" algn="ctr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fr-FR" altLang="fr-FR" dirty="0" smtClean="0">
              <a:solidFill>
                <a:srgbClr val="00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fr-FR" dirty="0">
              <a:solidFill>
                <a:srgbClr val="00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89306"/>
            <a:ext cx="2895600" cy="1841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" y="108632"/>
            <a:ext cx="1397908" cy="8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1431532" y="548467"/>
            <a:ext cx="4203033" cy="3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909493" y="-20498"/>
            <a:ext cx="233363" cy="1022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07/11/2017</a:t>
            </a:r>
            <a:endParaRPr lang="fr-FR" cap="all" spc="200" dirty="0">
              <a:solidFill>
                <a:prstClr val="white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435"/>
            <a:ext cx="503096" cy="576064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17340" r="16985" b="10808"/>
          <a:stretch>
            <a:fillRect/>
          </a:stretch>
        </p:blipFill>
        <p:spPr bwMode="auto">
          <a:xfrm>
            <a:off x="6647875" y="5445224"/>
            <a:ext cx="1450361" cy="96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Espace réservé du contenu 3" descr="Enquetes_parcelles_stategiques_BEAUVAIS.ui - Qt Creator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12080" r="50378" b="12868"/>
          <a:stretch>
            <a:fillRect/>
          </a:stretch>
        </p:blipFill>
        <p:spPr bwMode="auto">
          <a:xfrm>
            <a:off x="5635209" y="4437832"/>
            <a:ext cx="1212025" cy="144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08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8677275" y="6550223"/>
            <a:ext cx="4667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84FC280-B093-4F71-A39F-B49EF91316C2}" type="slidenum">
              <a:rPr lang="fr-FR" sz="14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9</a:t>
            </a:fld>
            <a:endParaRPr lang="fr-FR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grpSp>
        <p:nvGrpSpPr>
          <p:cNvPr id="77" name="Groupe 76"/>
          <p:cNvGrpSpPr>
            <a:grpSpLocks noChangeAspect="1"/>
          </p:cNvGrpSpPr>
          <p:nvPr/>
        </p:nvGrpSpPr>
        <p:grpSpPr>
          <a:xfrm rot="16200000" flipV="1">
            <a:off x="8800960" y="6514959"/>
            <a:ext cx="307777" cy="378304"/>
            <a:chOff x="736526" y="367200"/>
            <a:chExt cx="792088" cy="973568"/>
          </a:xfrm>
        </p:grpSpPr>
        <p:cxnSp>
          <p:nvCxnSpPr>
            <p:cNvPr id="78" name="Connecteur droit 77"/>
            <p:cNvCxnSpPr/>
            <p:nvPr/>
          </p:nvCxnSpPr>
          <p:spPr>
            <a:xfrm>
              <a:off x="1522251" y="367200"/>
              <a:ext cx="0" cy="97356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 rot="5400000">
              <a:off x="1132570" y="938926"/>
              <a:ext cx="0" cy="7920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1629197" y="1001617"/>
            <a:ext cx="7513659" cy="97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8910637" y="-20499"/>
            <a:ext cx="232219" cy="1022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02803" y="1115453"/>
            <a:ext cx="87078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&gt; Les</a:t>
            </a:r>
            <a:r>
              <a:rPr kumimoji="0" lang="fr-FR" altLang="fr-FR" sz="2400" b="1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thèmes abordés lors des entretiens</a:t>
            </a:r>
            <a:endParaRPr kumimoji="0" lang="fr-FR" altLang="fr-FR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323529" y="1577119"/>
            <a:ext cx="8703217" cy="497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369888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sz="1900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</a:t>
            </a:r>
            <a:r>
              <a:rPr lang="fr-FR" altLang="fr-FR" sz="1900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physionomie des </a:t>
            </a:r>
            <a:r>
              <a:rPr lang="fr-FR" altLang="fr-FR" sz="1900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exploitations : </a:t>
            </a:r>
            <a:r>
              <a:rPr lang="fr-FR" alt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 d’œuvre, productions, …</a:t>
            </a:r>
            <a:endParaRPr lang="fr-FR" altLang="fr-FR" sz="1600" dirty="0">
              <a:solidFill>
                <a:srgbClr val="00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369888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sz="1900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</a:t>
            </a:r>
            <a:r>
              <a:rPr lang="fr-FR" altLang="fr-FR" sz="1900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parcellaire </a:t>
            </a:r>
            <a:r>
              <a:rPr lang="fr-FR" altLang="fr-FR" sz="1900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stratégique </a:t>
            </a:r>
            <a:r>
              <a:rPr lang="fr-FR" altLang="fr-FR" sz="1400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pour l’exploitation en terme de fonctionnement et de développement </a:t>
            </a:r>
            <a:endParaRPr lang="fr-FR" altLang="fr-FR" sz="1400" dirty="0">
              <a:solidFill>
                <a:srgbClr val="00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371600" lvl="2" indent="-369888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alt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proximité des </a:t>
            </a:r>
            <a:r>
              <a:rPr lang="fr-FR" altLang="fr-F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tâches </a:t>
            </a:r>
            <a:r>
              <a:rPr lang="fr-FR" alt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urbaines des communes : prairies nécessaires à l’activité d’élevage, terre labourable enclavée….</a:t>
            </a:r>
          </a:p>
          <a:p>
            <a:pPr marL="1371600" lvl="2" indent="-369888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Parcelles avec des projets agricoles, des aménagements…</a:t>
            </a:r>
          </a:p>
          <a:p>
            <a:pPr marL="1371600" lvl="2" indent="-369888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Parcelles avec contrats environnementaux</a:t>
            </a:r>
            <a:r>
              <a:rPr lang="fr-FR" altLang="fr-F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endParaRPr lang="fr-FR" altLang="fr-FR" sz="1200" dirty="0">
              <a:solidFill>
                <a:srgbClr val="00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369888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sz="1900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altLang="fr-FR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bâti agricole </a:t>
            </a:r>
            <a:r>
              <a:rPr lang="fr-FR" altLang="fr-FR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(ses fonctions) et son devenir</a:t>
            </a:r>
            <a:endParaRPr lang="fr-FR" altLang="fr-FR" dirty="0">
              <a:solidFill>
                <a:srgbClr val="00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33400" eaLnBrk="1" hangingPunct="1">
              <a:spcBef>
                <a:spcPct val="20000"/>
              </a:spcBef>
              <a:defRPr/>
            </a:pPr>
            <a:r>
              <a:rPr lang="fr-FR" altLang="fr-FR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fr-FR" alt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Identifier </a:t>
            </a:r>
            <a:r>
              <a:rPr lang="fr-FR" altLang="fr-F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</a:t>
            </a:r>
            <a:r>
              <a:rPr lang="fr-FR" altLang="fr-FR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bati</a:t>
            </a:r>
            <a:r>
              <a:rPr lang="fr-FR" altLang="fr-F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agricole : Bâtiment </a:t>
            </a:r>
            <a:r>
              <a:rPr lang="fr-FR" alt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d’élevage, stockage production ou matériel…</a:t>
            </a:r>
          </a:p>
          <a:p>
            <a:pPr marL="819150" indent="-285750" eaLnBrk="1" hangingPunct="1">
              <a:spcBef>
                <a:spcPct val="20000"/>
              </a:spcBef>
              <a:buFontTx/>
              <a:buChar char="-"/>
              <a:defRPr/>
            </a:pPr>
            <a:r>
              <a:rPr lang="fr-FR" altLang="fr-F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Identifier les </a:t>
            </a:r>
            <a:r>
              <a:rPr lang="fr-FR" alt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périmètres de </a:t>
            </a:r>
            <a:r>
              <a:rPr lang="fr-FR" altLang="fr-F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réciprocité (classement ICPE, RSD…), les besoins d’extension, les changements de destination…</a:t>
            </a:r>
            <a:endParaRPr lang="fr-FR" altLang="fr-FR" sz="1100" dirty="0">
              <a:solidFill>
                <a:srgbClr val="00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369888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Les aménagements : </a:t>
            </a:r>
            <a:r>
              <a:rPr lang="fr-FR" alt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forages (</a:t>
            </a:r>
            <a:r>
              <a:rPr lang="fr-FR" altLang="fr-F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consommation animale/irrigation</a:t>
            </a:r>
            <a:r>
              <a:rPr lang="fr-FR" alt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les réseaux   d’irrigations/électriques enterrés, les plateformes </a:t>
            </a:r>
            <a:r>
              <a:rPr lang="fr-FR" altLang="fr-F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privées…</a:t>
            </a:r>
            <a:endParaRPr lang="fr-FR" altLang="fr-F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369888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</a:t>
            </a:r>
            <a:r>
              <a:rPr lang="fr-FR" altLang="fr-FR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problématiques d’érosion et de </a:t>
            </a:r>
            <a:r>
              <a:rPr lang="fr-FR" altLang="fr-FR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ruissellement </a:t>
            </a:r>
            <a:r>
              <a:rPr lang="fr-FR" altLang="fr-F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(éviter de construire dans les chemins d’eau)</a:t>
            </a:r>
            <a:endParaRPr lang="fr-FR" altLang="fr-FR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369888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</a:t>
            </a:r>
            <a:r>
              <a:rPr lang="fr-FR" altLang="fr-FR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problématiques de </a:t>
            </a:r>
            <a:r>
              <a:rPr lang="fr-FR" altLang="fr-FR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circulation (</a:t>
            </a:r>
            <a:r>
              <a:rPr lang="fr-FR" altLang="fr-F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identifier les flux de circulation principaux agricoles ; </a:t>
            </a:r>
            <a:r>
              <a:rPr lang="fr-FR" altLang="fr-FR" sz="1400" dirty="0">
                <a:latin typeface="Verdana" panose="020B0604030504040204" pitchFamily="34" charset="0"/>
              </a:rPr>
              <a:t>les points de blocages (difficultés de passage, parcelles non accessibles…)</a:t>
            </a:r>
            <a:r>
              <a:rPr lang="fr-FR" altLang="fr-F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fr-FR" altLang="fr-F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369888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fr-FR" altLang="fr-FR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</a:t>
            </a:r>
            <a:r>
              <a:rPr lang="fr-FR" altLang="fr-FR" dirty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projets des </a:t>
            </a:r>
            <a:r>
              <a:rPr lang="fr-FR" altLang="fr-FR" dirty="0" smtClean="0">
                <a:solidFill>
                  <a:srgbClr val="0066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exploitations </a:t>
            </a:r>
            <a:endParaRPr lang="fr-FR" altLang="fr-FR" dirty="0">
              <a:solidFill>
                <a:srgbClr val="00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fr-FR" dirty="0">
              <a:solidFill>
                <a:srgbClr val="0066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6647875" y="108632"/>
            <a:ext cx="2172597" cy="89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/>
          <a:p>
            <a:pPr algn="r">
              <a:spcAft>
                <a:spcPts val="600"/>
              </a:spcAft>
            </a:pPr>
            <a:r>
              <a:rPr lang="fr-FR" b="1" cap="all" dirty="0" err="1">
                <a:solidFill>
                  <a:schemeClr val="accent6"/>
                </a:solidFill>
                <a:latin typeface="HelveticaNeue Condensed" pitchFamily="34" charset="0"/>
                <a:cs typeface="Arial" pitchFamily="34" charset="0"/>
              </a:rPr>
              <a:t>Methodologie</a:t>
            </a:r>
            <a:endParaRPr lang="fr-FR" b="1" cap="all" dirty="0">
              <a:solidFill>
                <a:schemeClr val="accent6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" y="108632"/>
            <a:ext cx="1397908" cy="80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 descr="http://grandroye.fr/images/logo-cc-grand-roye-tem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45112"/>
          <a:stretch/>
        </p:blipFill>
        <p:spPr bwMode="auto">
          <a:xfrm>
            <a:off x="1431532" y="548467"/>
            <a:ext cx="4203033" cy="3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909493" y="-20498"/>
            <a:ext cx="233363" cy="1022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fr-FR" sz="800" cap="all" spc="200" dirty="0" smtClean="0">
                <a:solidFill>
                  <a:prstClr val="white"/>
                </a:solidFill>
                <a:latin typeface="HelveticaNeue Condensed" pitchFamily="34" charset="0"/>
                <a:cs typeface="Arial" pitchFamily="34" charset="0"/>
              </a:rPr>
              <a:t>07/11/2017</a:t>
            </a:r>
            <a:endParaRPr lang="fr-FR" cap="all" spc="200" dirty="0">
              <a:solidFill>
                <a:prstClr val="white"/>
              </a:solidFill>
              <a:latin typeface="HelveticaNeue Condensed" pitchFamily="34" charset="0"/>
              <a:cs typeface="Arial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435"/>
            <a:ext cx="50309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8420</TotalTime>
  <Words>885</Words>
  <Application>Microsoft Office PowerPoint</Application>
  <PresentationFormat>Affichage à l'écran (4:3)</PresentationFormat>
  <Paragraphs>188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30" baseType="lpstr">
      <vt:lpstr>Aharoni</vt:lpstr>
      <vt:lpstr>Arial</vt:lpstr>
      <vt:lpstr>Calibri</vt:lpstr>
      <vt:lpstr>Gill Sans MT</vt:lpstr>
      <vt:lpstr>HelveticaNeue Condensed</vt:lpstr>
      <vt:lpstr>HelveticaNeue LightCond</vt:lpstr>
      <vt:lpstr>HelveticaNeue MediumCond</vt:lpstr>
      <vt:lpstr>Times New Roman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Virginie Mauboussin</dc:creator>
  <cp:lastModifiedBy>Christine CAYEUX</cp:lastModifiedBy>
  <cp:revision>447</cp:revision>
  <cp:lastPrinted>2017-10-26T13:52:24Z</cp:lastPrinted>
  <dcterms:created xsi:type="dcterms:W3CDTF">2014-11-18T13:52:40Z</dcterms:created>
  <dcterms:modified xsi:type="dcterms:W3CDTF">2017-11-21T09:30:00Z</dcterms:modified>
</cp:coreProperties>
</file>